
<file path=[Content_Types].xml><?xml version="1.0" encoding="utf-8"?>
<Types xmlns="http://schemas.openxmlformats.org/package/2006/content-types"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354" r:id="rId4"/>
    <p:sldId id="260" r:id="rId5"/>
    <p:sldId id="343" r:id="rId6"/>
    <p:sldId id="263" r:id="rId7"/>
    <p:sldId id="264" r:id="rId8"/>
    <p:sldId id="268" r:id="rId9"/>
    <p:sldId id="270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3" r:id="rId20"/>
    <p:sldId id="284" r:id="rId21"/>
    <p:sldId id="290" r:id="rId22"/>
    <p:sldId id="285" r:id="rId23"/>
    <p:sldId id="291" r:id="rId24"/>
    <p:sldId id="302" r:id="rId25"/>
    <p:sldId id="303" r:id="rId26"/>
    <p:sldId id="282" r:id="rId27"/>
    <p:sldId id="295" r:id="rId28"/>
    <p:sldId id="304" r:id="rId29"/>
    <p:sldId id="310" r:id="rId30"/>
    <p:sldId id="309" r:id="rId31"/>
    <p:sldId id="313" r:id="rId32"/>
    <p:sldId id="332" r:id="rId33"/>
    <p:sldId id="314" r:id="rId34"/>
    <p:sldId id="320" r:id="rId35"/>
    <p:sldId id="340" r:id="rId36"/>
    <p:sldId id="322" r:id="rId37"/>
    <p:sldId id="323" r:id="rId38"/>
    <p:sldId id="344" r:id="rId39"/>
    <p:sldId id="341" r:id="rId40"/>
    <p:sldId id="324" r:id="rId41"/>
    <p:sldId id="325" r:id="rId42"/>
    <p:sldId id="346" r:id="rId43"/>
    <p:sldId id="347" r:id="rId44"/>
    <p:sldId id="348" r:id="rId45"/>
    <p:sldId id="349" r:id="rId46"/>
    <p:sldId id="350" r:id="rId47"/>
    <p:sldId id="351" r:id="rId48"/>
    <p:sldId id="345" r:id="rId49"/>
    <p:sldId id="352" r:id="rId50"/>
    <p:sldId id="355" r:id="rId51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1" i="0" u="none" kern="1200" baseline="0">
        <a:solidFill>
          <a:schemeClr val="tx1"/>
        </a:solidFill>
        <a:latin typeface="Arial" panose="020B0604020202090204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clrMru>
    <a:srgbClr val="3399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46"/>
  </p:normalViewPr>
  <p:slideViewPr>
    <p:cSldViewPr showGuides="1">
      <p:cViewPr>
        <p:scale>
          <a:sx n="88" d="100"/>
          <a:sy n="88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956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4" Type="http://schemas.openxmlformats.org/officeDocument/2006/relationships/tableStyles" Target="tableStyles.xml"/><Relationship Id="rId53" Type="http://schemas.openxmlformats.org/officeDocument/2006/relationships/viewProps" Target="viewProps.xml"/><Relationship Id="rId52" Type="http://schemas.openxmlformats.org/officeDocument/2006/relationships/presProps" Target="presProps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  <a:p>
            <a:pPr lvl="1" fontAlgn="base"/>
            <a:r>
              <a:rPr lang="zh-CN" altLang="en-US" strike="noStrike" noProof="1" smtClean="0"/>
              <a:t>第二级</a:t>
            </a:r>
            <a:endParaRPr lang="zh-CN" altLang="en-US" strike="noStrike" noProof="1" smtClean="0"/>
          </a:p>
          <a:p>
            <a:pPr lvl="2" fontAlgn="base"/>
            <a:r>
              <a:rPr lang="zh-CN" altLang="en-US" strike="noStrike" noProof="1" smtClean="0"/>
              <a:t>第三级</a:t>
            </a:r>
            <a:endParaRPr lang="zh-CN" altLang="en-US" strike="noStrike" noProof="1" smtClean="0"/>
          </a:p>
          <a:p>
            <a:pPr lvl="3" fontAlgn="base"/>
            <a:r>
              <a:rPr lang="zh-CN" altLang="en-US" strike="noStrike" noProof="1" smtClean="0"/>
              <a:t>第四级</a:t>
            </a:r>
            <a:endParaRPr lang="zh-CN" altLang="en-US" strike="noStrike" noProof="1" smtClean="0"/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  <a:endParaRPr lang="zh-CN" altLang="en-US" strike="noStrike" noProof="1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  <p:sp>
        <p:nvSpPr>
          <p:cNvPr id="1031" name="矩形 1031"/>
          <p:cNvSpPr/>
          <p:nvPr userDrawn="1"/>
        </p:nvSpPr>
        <p:spPr>
          <a:xfrm>
            <a:off x="0" y="549275"/>
            <a:ext cx="9144000" cy="63087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 indent="0"/>
            <a:endParaRPr lang="zh-CN" altLang="en-US">
              <a:latin typeface="Arial" panose="020B0604020202090204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2050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2051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lvl="0" indent="-34290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 indent="-285750"/>
            <a:r>
              <a:rPr lang="zh-CN" altLang="en-US" dirty="0"/>
              <a:t>第二级</a:t>
            </a:r>
            <a:endParaRPr lang="zh-CN" altLang="en-US" dirty="0"/>
          </a:p>
          <a:p>
            <a:pPr lvl="2" indent="-228600"/>
            <a:r>
              <a:rPr lang="zh-CN" altLang="en-US" dirty="0"/>
              <a:t>第三级</a:t>
            </a:r>
            <a:endParaRPr lang="zh-CN" altLang="en-US" dirty="0"/>
          </a:p>
          <a:p>
            <a:pPr lvl="3" indent="-228600"/>
            <a:r>
              <a:rPr lang="zh-CN" altLang="en-US" dirty="0"/>
              <a:t>第四级</a:t>
            </a:r>
            <a:endParaRPr lang="zh-CN" altLang="en-US" dirty="0"/>
          </a:p>
          <a:p>
            <a:pPr lvl="4" indent="-228600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90204" pitchFamily="34" charset="0"/>
              <a:ea typeface="宋体" pitchFamily="2" charset="-122"/>
              <a:cs typeface="+mn-cs"/>
            </a:endParaRP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/>
            </a:lvl1pPr>
          </a:lstStyle>
          <a:p>
            <a:pPr lvl="0" eaLnBrk="1" fontAlgn="base" hangingPunct="1"/>
            <a:fld id="{9A0DB2DC-4C9A-4742-B13C-FB6460FD3503}" type="slidenum">
              <a:rPr lang="en-US" altLang="zh-CN" strike="noStrike" noProof="1">
                <a:latin typeface="Arial" panose="020B0604020202090204" pitchFamily="34" charset="0"/>
                <a:ea typeface="宋体" pitchFamily="2" charset="-122"/>
                <a:cs typeface="+mn-cs"/>
              </a:rPr>
            </a:fld>
            <a:endParaRPr lang="en-US" altLang="zh-CN" strike="noStrike" noProof="1">
              <a:latin typeface="Arial" panose="020B0604020202090204" pitchFamily="34" charset="0"/>
            </a:endParaRPr>
          </a:p>
        </p:txBody>
      </p:sp>
      <p:sp>
        <p:nvSpPr>
          <p:cNvPr id="2055" name="矩形 2054"/>
          <p:cNvSpPr/>
          <p:nvPr userDrawn="1"/>
        </p:nvSpPr>
        <p:spPr>
          <a:xfrm>
            <a:off x="0" y="549275"/>
            <a:ext cx="9144000" cy="630872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lvl="0" indent="0"/>
            <a:endParaRPr lang="zh-CN" altLang="en-US">
              <a:latin typeface="Arial" panose="020B0604020202090204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90204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1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4.GIF"/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8.xml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4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image" Target="../media/image13.png"/></Relationships>
</file>

<file path=ppt/slides/_rels/slide4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image" Target="../media/image16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1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23.png"/><Relationship Id="rId1" Type="http://schemas.openxmlformats.org/officeDocument/2006/relationships/image" Target="../media/image22.png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4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073" name="对象 82945"/>
          <p:cNvGraphicFramePr/>
          <p:nvPr/>
        </p:nvGraphicFramePr>
        <p:xfrm>
          <a:off x="6172200" y="5257800"/>
          <a:ext cx="2971800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" name="" r:id="rId1" imgW="2192020" imgH="1424940" progId="MS_ClipArt_Gallery.2">
                  <p:embed/>
                </p:oleObj>
              </mc:Choice>
              <mc:Fallback>
                <p:oleObj name="" r:id="rId1" imgW="2192020" imgH="1424940" progId="MS_ClipArt_Gallery.2">
                  <p:embed/>
                  <p:pic>
                    <p:nvPicPr>
                      <p:cNvPr id="0" name="图片 1"/>
                      <p:cNvPicPr/>
                      <p:nvPr/>
                    </p:nvPicPr>
                    <p:blipFill>
                      <a:blip r:embed="rId2"/>
                      <a:stretch>
                        <a:fillRect/>
                      </a:stretch>
                    </p:blipFill>
                    <p:spPr>
                      <a:xfrm>
                        <a:off x="6172200" y="5257800"/>
                        <a:ext cx="2971800" cy="16002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4" name="图片 82946" descr="gi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29400"/>
            <a:ext cx="9144000" cy="228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5" name="任意多边形 82947"/>
          <p:cNvSpPr/>
          <p:nvPr/>
        </p:nvSpPr>
        <p:spPr>
          <a:xfrm flipV="1">
            <a:off x="20638" y="6715125"/>
            <a:ext cx="9123362" cy="80963"/>
          </a:xfrm>
          <a:custGeom>
            <a:avLst/>
            <a:gdLst/>
            <a:ahLst/>
            <a:cxnLst/>
            <a:pathLst>
              <a:path w="4490" h="1">
                <a:moveTo>
                  <a:pt x="0" y="0"/>
                </a:moveTo>
                <a:lnTo>
                  <a:pt x="4490" y="0"/>
                </a:lnTo>
              </a:path>
            </a:pathLst>
          </a:custGeom>
          <a:noFill/>
          <a:ln w="228600" cap="flat" cmpd="sng">
            <a:pattFill prst="solidDmnd">
              <a:fgClr>
                <a:srgbClr val="FF3300"/>
              </a:fgClr>
              <a:bgClr>
                <a:srgbClr val="FFFF93"/>
              </a:bgClr>
            </a:patt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76" name="任意多边形 82948"/>
          <p:cNvSpPr/>
          <p:nvPr/>
        </p:nvSpPr>
        <p:spPr>
          <a:xfrm>
            <a:off x="0" y="6650038"/>
            <a:ext cx="9185275" cy="6350"/>
          </a:xfrm>
          <a:custGeom>
            <a:avLst/>
            <a:gdLst/>
            <a:ahLst/>
            <a:cxnLst/>
            <a:pathLst>
              <a:path w="5786" h="4">
                <a:moveTo>
                  <a:pt x="0" y="4"/>
                </a:moveTo>
                <a:lnTo>
                  <a:pt x="5786" y="0"/>
                </a:lnTo>
              </a:path>
            </a:pathLst>
          </a:custGeom>
          <a:noFill/>
          <a:ln w="41275" cap="flat" cmpd="sng">
            <a:solidFill>
              <a:srgbClr val="FF3300"/>
            </a:solidFill>
            <a:prstDash val="solid"/>
            <a:miter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3077" name="直接连接符 82949"/>
          <p:cNvSpPr/>
          <p:nvPr/>
        </p:nvSpPr>
        <p:spPr>
          <a:xfrm>
            <a:off x="0" y="6870700"/>
            <a:ext cx="9144000" cy="0"/>
          </a:xfrm>
          <a:prstGeom prst="line">
            <a:avLst/>
          </a:prstGeom>
          <a:ln w="76200" cap="flat" cmpd="sng">
            <a:solidFill>
              <a:srgbClr val="0066FF"/>
            </a:solidFill>
            <a:prstDash val="solid"/>
            <a:miter/>
            <a:headEnd type="none" w="med" len="med"/>
            <a:tailEnd type="none" w="med" len="med"/>
          </a:ln>
        </p:spPr>
      </p:sp>
      <p:grpSp>
        <p:nvGrpSpPr>
          <p:cNvPr id="3078" name="组合 82950"/>
          <p:cNvGrpSpPr/>
          <p:nvPr/>
        </p:nvGrpSpPr>
        <p:grpSpPr>
          <a:xfrm>
            <a:off x="381000" y="5453063"/>
            <a:ext cx="1804988" cy="1404937"/>
            <a:chOff x="493" y="3426"/>
            <a:chExt cx="1137" cy="885"/>
          </a:xfrm>
        </p:grpSpPr>
        <p:sp>
          <p:nvSpPr>
            <p:cNvPr id="3079" name="任意多边形 82951"/>
            <p:cNvSpPr/>
            <p:nvPr/>
          </p:nvSpPr>
          <p:spPr>
            <a:xfrm>
              <a:off x="522" y="3725"/>
              <a:ext cx="804" cy="586"/>
            </a:xfrm>
            <a:custGeom>
              <a:avLst/>
              <a:gdLst/>
              <a:ahLst/>
              <a:cxnLst/>
              <a:pathLst>
                <a:path w="2412" h="1759">
                  <a:moveTo>
                    <a:pt x="2412" y="0"/>
                  </a:moveTo>
                  <a:lnTo>
                    <a:pt x="1993" y="32"/>
                  </a:lnTo>
                  <a:lnTo>
                    <a:pt x="1673" y="88"/>
                  </a:lnTo>
                  <a:lnTo>
                    <a:pt x="1392" y="176"/>
                  </a:lnTo>
                  <a:lnTo>
                    <a:pt x="1072" y="303"/>
                  </a:lnTo>
                  <a:lnTo>
                    <a:pt x="768" y="478"/>
                  </a:lnTo>
                  <a:lnTo>
                    <a:pt x="509" y="677"/>
                  </a:lnTo>
                  <a:lnTo>
                    <a:pt x="342" y="859"/>
                  </a:lnTo>
                  <a:lnTo>
                    <a:pt x="198" y="1067"/>
                  </a:lnTo>
                  <a:lnTo>
                    <a:pt x="121" y="1210"/>
                  </a:lnTo>
                  <a:lnTo>
                    <a:pt x="60" y="1369"/>
                  </a:lnTo>
                  <a:lnTo>
                    <a:pt x="14" y="1585"/>
                  </a:lnTo>
                  <a:lnTo>
                    <a:pt x="0" y="1752"/>
                  </a:lnTo>
                  <a:lnTo>
                    <a:pt x="0" y="1759"/>
                  </a:lnTo>
                </a:path>
              </a:pathLst>
            </a:custGeom>
            <a:noFill/>
            <a:ln w="63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0" name="任意多边形 82952"/>
            <p:cNvSpPr/>
            <p:nvPr/>
          </p:nvSpPr>
          <p:spPr>
            <a:xfrm>
              <a:off x="505" y="3721"/>
              <a:ext cx="825" cy="587"/>
            </a:xfrm>
            <a:custGeom>
              <a:avLst/>
              <a:gdLst/>
              <a:ahLst/>
              <a:cxnLst/>
              <a:pathLst>
                <a:path w="2474" h="1760">
                  <a:moveTo>
                    <a:pt x="2474" y="0"/>
                  </a:moveTo>
                  <a:lnTo>
                    <a:pt x="2044" y="32"/>
                  </a:lnTo>
                  <a:lnTo>
                    <a:pt x="1717" y="88"/>
                  </a:lnTo>
                  <a:lnTo>
                    <a:pt x="1428" y="176"/>
                  </a:lnTo>
                  <a:lnTo>
                    <a:pt x="1101" y="302"/>
                  </a:lnTo>
                  <a:lnTo>
                    <a:pt x="788" y="478"/>
                  </a:lnTo>
                  <a:lnTo>
                    <a:pt x="522" y="677"/>
                  </a:lnTo>
                  <a:lnTo>
                    <a:pt x="351" y="861"/>
                  </a:lnTo>
                  <a:lnTo>
                    <a:pt x="202" y="1067"/>
                  </a:lnTo>
                  <a:lnTo>
                    <a:pt x="124" y="1210"/>
                  </a:lnTo>
                  <a:lnTo>
                    <a:pt x="61" y="1370"/>
                  </a:lnTo>
                  <a:lnTo>
                    <a:pt x="15" y="1584"/>
                  </a:lnTo>
                  <a:lnTo>
                    <a:pt x="0" y="1751"/>
                  </a:lnTo>
                  <a:lnTo>
                    <a:pt x="0" y="1760"/>
                  </a:lnTo>
                </a:path>
              </a:pathLst>
            </a:custGeom>
            <a:noFill/>
            <a:ln w="635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sp>
          <p:nvSpPr>
            <p:cNvPr id="3081" name="任意多边形 82953"/>
            <p:cNvSpPr/>
            <p:nvPr/>
          </p:nvSpPr>
          <p:spPr>
            <a:xfrm>
              <a:off x="493" y="3718"/>
              <a:ext cx="832" cy="584"/>
            </a:xfrm>
            <a:custGeom>
              <a:avLst/>
              <a:gdLst/>
              <a:ahLst/>
              <a:cxnLst/>
              <a:pathLst>
                <a:path w="2496" h="1751">
                  <a:moveTo>
                    <a:pt x="2496" y="0"/>
                  </a:moveTo>
                  <a:lnTo>
                    <a:pt x="2063" y="30"/>
                  </a:lnTo>
                  <a:lnTo>
                    <a:pt x="1732" y="86"/>
                  </a:lnTo>
                  <a:lnTo>
                    <a:pt x="1440" y="174"/>
                  </a:lnTo>
                  <a:lnTo>
                    <a:pt x="1110" y="302"/>
                  </a:lnTo>
                  <a:lnTo>
                    <a:pt x="796" y="476"/>
                  </a:lnTo>
                  <a:lnTo>
                    <a:pt x="527" y="675"/>
                  </a:lnTo>
                  <a:lnTo>
                    <a:pt x="355" y="856"/>
                  </a:lnTo>
                  <a:lnTo>
                    <a:pt x="204" y="1062"/>
                  </a:lnTo>
                  <a:lnTo>
                    <a:pt x="125" y="1205"/>
                  </a:lnTo>
                  <a:lnTo>
                    <a:pt x="62" y="1364"/>
                  </a:lnTo>
                  <a:lnTo>
                    <a:pt x="16" y="1578"/>
                  </a:lnTo>
                  <a:lnTo>
                    <a:pt x="0" y="1745"/>
                  </a:lnTo>
                  <a:lnTo>
                    <a:pt x="0" y="1751"/>
                  </a:lnTo>
                </a:path>
              </a:pathLst>
            </a:custGeom>
            <a:noFill/>
            <a:ln w="6350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p>
              <a:endParaRPr lang="zh-CN" altLang="en-US"/>
            </a:p>
          </p:txBody>
        </p:sp>
        <p:grpSp>
          <p:nvGrpSpPr>
            <p:cNvPr id="3082" name="组合 82954"/>
            <p:cNvGrpSpPr/>
            <p:nvPr/>
          </p:nvGrpSpPr>
          <p:grpSpPr>
            <a:xfrm>
              <a:off x="1043" y="3426"/>
              <a:ext cx="587" cy="597"/>
              <a:chOff x="1043" y="3426"/>
              <a:chExt cx="587" cy="597"/>
            </a:xfrm>
          </p:grpSpPr>
          <p:sp>
            <p:nvSpPr>
              <p:cNvPr id="3083" name="任意多边形 82955"/>
              <p:cNvSpPr/>
              <p:nvPr/>
            </p:nvSpPr>
            <p:spPr>
              <a:xfrm>
                <a:off x="1094" y="3504"/>
                <a:ext cx="432" cy="444"/>
              </a:xfrm>
              <a:custGeom>
                <a:avLst/>
                <a:gdLst/>
                <a:ahLst/>
                <a:cxnLst/>
                <a:pathLst>
                  <a:path w="1296" h="1332">
                    <a:moveTo>
                      <a:pt x="759" y="303"/>
                    </a:moveTo>
                    <a:lnTo>
                      <a:pt x="821" y="72"/>
                    </a:lnTo>
                    <a:lnTo>
                      <a:pt x="782" y="412"/>
                    </a:lnTo>
                    <a:lnTo>
                      <a:pt x="873" y="79"/>
                    </a:lnTo>
                    <a:lnTo>
                      <a:pt x="841" y="356"/>
                    </a:lnTo>
                    <a:lnTo>
                      <a:pt x="976" y="115"/>
                    </a:lnTo>
                    <a:lnTo>
                      <a:pt x="869" y="427"/>
                    </a:lnTo>
                    <a:lnTo>
                      <a:pt x="1034" y="143"/>
                    </a:lnTo>
                    <a:lnTo>
                      <a:pt x="899" y="468"/>
                    </a:lnTo>
                    <a:lnTo>
                      <a:pt x="1100" y="160"/>
                    </a:lnTo>
                    <a:lnTo>
                      <a:pt x="912" y="487"/>
                    </a:lnTo>
                    <a:lnTo>
                      <a:pt x="1209" y="207"/>
                    </a:lnTo>
                    <a:lnTo>
                      <a:pt x="927" y="507"/>
                    </a:lnTo>
                    <a:lnTo>
                      <a:pt x="1237" y="340"/>
                    </a:lnTo>
                    <a:lnTo>
                      <a:pt x="958" y="539"/>
                    </a:lnTo>
                    <a:lnTo>
                      <a:pt x="1287" y="412"/>
                    </a:lnTo>
                    <a:lnTo>
                      <a:pt x="995" y="575"/>
                    </a:lnTo>
                    <a:lnTo>
                      <a:pt x="1296" y="534"/>
                    </a:lnTo>
                    <a:lnTo>
                      <a:pt x="942" y="618"/>
                    </a:lnTo>
                    <a:lnTo>
                      <a:pt x="919" y="654"/>
                    </a:lnTo>
                    <a:lnTo>
                      <a:pt x="1287" y="733"/>
                    </a:lnTo>
                    <a:lnTo>
                      <a:pt x="978" y="701"/>
                    </a:lnTo>
                    <a:lnTo>
                      <a:pt x="1253" y="778"/>
                    </a:lnTo>
                    <a:lnTo>
                      <a:pt x="946" y="733"/>
                    </a:lnTo>
                    <a:lnTo>
                      <a:pt x="1237" y="894"/>
                    </a:lnTo>
                    <a:lnTo>
                      <a:pt x="912" y="761"/>
                    </a:lnTo>
                    <a:lnTo>
                      <a:pt x="1186" y="953"/>
                    </a:lnTo>
                    <a:lnTo>
                      <a:pt x="864" y="797"/>
                    </a:lnTo>
                    <a:lnTo>
                      <a:pt x="1214" y="1077"/>
                    </a:lnTo>
                    <a:lnTo>
                      <a:pt x="892" y="845"/>
                    </a:lnTo>
                    <a:lnTo>
                      <a:pt x="1136" y="1173"/>
                    </a:lnTo>
                    <a:lnTo>
                      <a:pt x="869" y="830"/>
                    </a:lnTo>
                    <a:lnTo>
                      <a:pt x="1002" y="1125"/>
                    </a:lnTo>
                    <a:lnTo>
                      <a:pt x="814" y="849"/>
                    </a:lnTo>
                    <a:lnTo>
                      <a:pt x="860" y="1205"/>
                    </a:lnTo>
                    <a:lnTo>
                      <a:pt x="775" y="913"/>
                    </a:lnTo>
                    <a:lnTo>
                      <a:pt x="732" y="1069"/>
                    </a:lnTo>
                    <a:lnTo>
                      <a:pt x="704" y="1332"/>
                    </a:lnTo>
                    <a:lnTo>
                      <a:pt x="704" y="949"/>
                    </a:lnTo>
                    <a:lnTo>
                      <a:pt x="642" y="1253"/>
                    </a:lnTo>
                    <a:lnTo>
                      <a:pt x="674" y="921"/>
                    </a:lnTo>
                    <a:lnTo>
                      <a:pt x="592" y="1244"/>
                    </a:lnTo>
                    <a:lnTo>
                      <a:pt x="631" y="924"/>
                    </a:lnTo>
                    <a:lnTo>
                      <a:pt x="477" y="1225"/>
                    </a:lnTo>
                    <a:lnTo>
                      <a:pt x="576" y="924"/>
                    </a:lnTo>
                    <a:lnTo>
                      <a:pt x="423" y="1189"/>
                    </a:lnTo>
                    <a:lnTo>
                      <a:pt x="536" y="896"/>
                    </a:lnTo>
                    <a:lnTo>
                      <a:pt x="316" y="1216"/>
                    </a:lnTo>
                    <a:lnTo>
                      <a:pt x="490" y="901"/>
                    </a:lnTo>
                    <a:lnTo>
                      <a:pt x="212" y="1141"/>
                    </a:lnTo>
                    <a:lnTo>
                      <a:pt x="521" y="834"/>
                    </a:lnTo>
                    <a:lnTo>
                      <a:pt x="251" y="969"/>
                    </a:lnTo>
                    <a:lnTo>
                      <a:pt x="536" y="765"/>
                    </a:lnTo>
                    <a:lnTo>
                      <a:pt x="214" y="894"/>
                    </a:lnTo>
                    <a:lnTo>
                      <a:pt x="501" y="727"/>
                    </a:lnTo>
                    <a:lnTo>
                      <a:pt x="176" y="778"/>
                    </a:lnTo>
                    <a:lnTo>
                      <a:pt x="533" y="690"/>
                    </a:lnTo>
                    <a:lnTo>
                      <a:pt x="0" y="622"/>
                    </a:lnTo>
                    <a:lnTo>
                      <a:pt x="471" y="639"/>
                    </a:lnTo>
                    <a:lnTo>
                      <a:pt x="130" y="555"/>
                    </a:lnTo>
                    <a:lnTo>
                      <a:pt x="576" y="618"/>
                    </a:lnTo>
                    <a:lnTo>
                      <a:pt x="208" y="419"/>
                    </a:lnTo>
                    <a:lnTo>
                      <a:pt x="603" y="586"/>
                    </a:lnTo>
                    <a:lnTo>
                      <a:pt x="176" y="191"/>
                    </a:lnTo>
                    <a:lnTo>
                      <a:pt x="568" y="523"/>
                    </a:lnTo>
                    <a:lnTo>
                      <a:pt x="301" y="124"/>
                    </a:lnTo>
                    <a:lnTo>
                      <a:pt x="555" y="475"/>
                    </a:lnTo>
                    <a:lnTo>
                      <a:pt x="436" y="156"/>
                    </a:lnTo>
                    <a:lnTo>
                      <a:pt x="603" y="468"/>
                    </a:lnTo>
                    <a:lnTo>
                      <a:pt x="462" y="51"/>
                    </a:lnTo>
                    <a:lnTo>
                      <a:pt x="650" y="447"/>
                    </a:lnTo>
                    <a:lnTo>
                      <a:pt x="587" y="21"/>
                    </a:lnTo>
                    <a:lnTo>
                      <a:pt x="689" y="444"/>
                    </a:lnTo>
                    <a:lnTo>
                      <a:pt x="689" y="0"/>
                    </a:lnTo>
                    <a:lnTo>
                      <a:pt x="759" y="303"/>
                    </a:lnTo>
                    <a:close/>
                  </a:path>
                </a:pathLst>
              </a:custGeom>
              <a:solidFill>
                <a:srgbClr val="FFC080"/>
              </a:solidFill>
              <a:ln w="9525">
                <a:noFill/>
              </a:ln>
            </p:spPr>
            <p:txBody>
              <a:bodyPr/>
              <a:p>
                <a:endParaRPr lang="zh-CN" altLang="en-US"/>
              </a:p>
            </p:txBody>
          </p:sp>
          <p:grpSp>
            <p:nvGrpSpPr>
              <p:cNvPr id="3084" name="组合 82956"/>
              <p:cNvGrpSpPr/>
              <p:nvPr/>
            </p:nvGrpSpPr>
            <p:grpSpPr>
              <a:xfrm>
                <a:off x="1043" y="3426"/>
                <a:ext cx="587" cy="597"/>
                <a:chOff x="1043" y="3426"/>
                <a:chExt cx="587" cy="597"/>
              </a:xfrm>
            </p:grpSpPr>
            <p:grpSp>
              <p:nvGrpSpPr>
                <p:cNvPr id="3085" name="组合 82957"/>
                <p:cNvGrpSpPr/>
                <p:nvPr/>
              </p:nvGrpSpPr>
              <p:grpSpPr>
                <a:xfrm>
                  <a:off x="1059" y="3438"/>
                  <a:ext cx="272" cy="567"/>
                  <a:chOff x="1059" y="3438"/>
                  <a:chExt cx="272" cy="567"/>
                </a:xfrm>
              </p:grpSpPr>
              <p:sp>
                <p:nvSpPr>
                  <p:cNvPr id="3086" name="任意多边形 82958"/>
                  <p:cNvSpPr/>
                  <p:nvPr/>
                </p:nvSpPr>
                <p:spPr>
                  <a:xfrm>
                    <a:off x="1061" y="3620"/>
                    <a:ext cx="270" cy="98"/>
                  </a:xfrm>
                  <a:custGeom>
                    <a:avLst/>
                    <a:gdLst/>
                    <a:ahLst/>
                    <a:cxnLst/>
                    <a:pathLst>
                      <a:path w="810" h="294">
                        <a:moveTo>
                          <a:pt x="810" y="294"/>
                        </a:moveTo>
                        <a:lnTo>
                          <a:pt x="60" y="0"/>
                        </a:lnTo>
                        <a:lnTo>
                          <a:pt x="394" y="154"/>
                        </a:lnTo>
                        <a:lnTo>
                          <a:pt x="0" y="90"/>
                        </a:lnTo>
                        <a:lnTo>
                          <a:pt x="810" y="294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3087" name="任意多边形 82959"/>
                  <p:cNvSpPr/>
                  <p:nvPr/>
                </p:nvSpPr>
                <p:spPr>
                  <a:xfrm>
                    <a:off x="1059" y="3726"/>
                    <a:ext cx="269" cy="97"/>
                  </a:xfrm>
                  <a:custGeom>
                    <a:avLst/>
                    <a:gdLst/>
                    <a:ahLst/>
                    <a:cxnLst/>
                    <a:pathLst>
                      <a:path w="809" h="292">
                        <a:moveTo>
                          <a:pt x="809" y="0"/>
                        </a:moveTo>
                        <a:lnTo>
                          <a:pt x="60" y="292"/>
                        </a:lnTo>
                        <a:lnTo>
                          <a:pt x="392" y="140"/>
                        </a:lnTo>
                        <a:lnTo>
                          <a:pt x="0" y="204"/>
                        </a:lnTo>
                        <a:lnTo>
                          <a:pt x="809" y="0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3088" name="任意多边形 82960"/>
                  <p:cNvSpPr/>
                  <p:nvPr/>
                </p:nvSpPr>
                <p:spPr>
                  <a:xfrm>
                    <a:off x="1235" y="3730"/>
                    <a:ext cx="96" cy="275"/>
                  </a:xfrm>
                  <a:custGeom>
                    <a:avLst/>
                    <a:gdLst/>
                    <a:ahLst/>
                    <a:cxnLst/>
                    <a:pathLst>
                      <a:path w="288" h="826">
                        <a:moveTo>
                          <a:pt x="288" y="0"/>
                        </a:moveTo>
                        <a:lnTo>
                          <a:pt x="0" y="765"/>
                        </a:lnTo>
                        <a:lnTo>
                          <a:pt x="151" y="425"/>
                        </a:lnTo>
                        <a:lnTo>
                          <a:pt x="88" y="826"/>
                        </a:lnTo>
                        <a:lnTo>
                          <a:pt x="288" y="0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  <p:sp>
                <p:nvSpPr>
                  <p:cNvPr id="3089" name="任意多边形 82961"/>
                  <p:cNvSpPr/>
                  <p:nvPr/>
                </p:nvSpPr>
                <p:spPr>
                  <a:xfrm>
                    <a:off x="1235" y="3438"/>
                    <a:ext cx="96" cy="275"/>
                  </a:xfrm>
                  <a:custGeom>
                    <a:avLst/>
                    <a:gdLst/>
                    <a:ahLst/>
                    <a:cxnLst/>
                    <a:pathLst>
                      <a:path w="288" h="825">
                        <a:moveTo>
                          <a:pt x="288" y="825"/>
                        </a:moveTo>
                        <a:lnTo>
                          <a:pt x="0" y="61"/>
                        </a:lnTo>
                        <a:lnTo>
                          <a:pt x="151" y="401"/>
                        </a:lnTo>
                        <a:lnTo>
                          <a:pt x="88" y="0"/>
                        </a:lnTo>
                        <a:lnTo>
                          <a:pt x="288" y="825"/>
                        </a:lnTo>
                        <a:close/>
                      </a:path>
                    </a:pathLst>
                  </a:custGeom>
                  <a:solidFill>
                    <a:srgbClr val="A00000"/>
                  </a:solidFill>
                  <a:ln w="9525">
                    <a:noFill/>
                  </a:ln>
                </p:spPr>
                <p:txBody>
                  <a:bodyPr/>
                  <a:p>
                    <a:endParaRPr lang="zh-CN" altLang="en-US"/>
                  </a:p>
                </p:txBody>
              </p:sp>
            </p:grpSp>
            <p:grpSp>
              <p:nvGrpSpPr>
                <p:cNvPr id="3090" name="组合 82962"/>
                <p:cNvGrpSpPr/>
                <p:nvPr/>
              </p:nvGrpSpPr>
              <p:grpSpPr>
                <a:xfrm>
                  <a:off x="1043" y="3426"/>
                  <a:ext cx="587" cy="597"/>
                  <a:chOff x="1043" y="3426"/>
                  <a:chExt cx="587" cy="597"/>
                </a:xfrm>
              </p:grpSpPr>
              <p:grpSp>
                <p:nvGrpSpPr>
                  <p:cNvPr id="3091" name="组合 82963"/>
                  <p:cNvGrpSpPr/>
                  <p:nvPr/>
                </p:nvGrpSpPr>
                <p:grpSpPr>
                  <a:xfrm>
                    <a:off x="1124" y="3735"/>
                    <a:ext cx="425" cy="217"/>
                    <a:chOff x="1124" y="3735"/>
                    <a:chExt cx="425" cy="217"/>
                  </a:xfrm>
                </p:grpSpPr>
                <p:sp>
                  <p:nvSpPr>
                    <p:cNvPr id="3092" name="任意多边形 82964"/>
                    <p:cNvSpPr/>
                    <p:nvPr/>
                  </p:nvSpPr>
                  <p:spPr>
                    <a:xfrm>
                      <a:off x="1352" y="3735"/>
                      <a:ext cx="197" cy="217"/>
                    </a:xfrm>
                    <a:custGeom>
                      <a:avLst/>
                      <a:gdLst/>
                      <a:ahLst/>
                      <a:cxnLst/>
                      <a:pathLst>
                        <a:path w="591" h="651">
                          <a:moveTo>
                            <a:pt x="0" y="0"/>
                          </a:moveTo>
                          <a:lnTo>
                            <a:pt x="383" y="651"/>
                          </a:lnTo>
                          <a:lnTo>
                            <a:pt x="200" y="284"/>
                          </a:lnTo>
                          <a:lnTo>
                            <a:pt x="557" y="651"/>
                          </a:lnTo>
                          <a:lnTo>
                            <a:pt x="259" y="243"/>
                          </a:lnTo>
                          <a:lnTo>
                            <a:pt x="591" y="434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A0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3093" name="任意多边形 82965"/>
                    <p:cNvSpPr/>
                    <p:nvPr/>
                  </p:nvSpPr>
                  <p:spPr>
                    <a:xfrm>
                      <a:off x="1124" y="3735"/>
                      <a:ext cx="197" cy="217"/>
                    </a:xfrm>
                    <a:custGeom>
                      <a:avLst/>
                      <a:gdLst/>
                      <a:ahLst/>
                      <a:cxnLst/>
                      <a:pathLst>
                        <a:path w="592" h="651">
                          <a:moveTo>
                            <a:pt x="592" y="0"/>
                          </a:moveTo>
                          <a:lnTo>
                            <a:pt x="208" y="651"/>
                          </a:lnTo>
                          <a:lnTo>
                            <a:pt x="391" y="284"/>
                          </a:lnTo>
                          <a:lnTo>
                            <a:pt x="35" y="651"/>
                          </a:lnTo>
                          <a:lnTo>
                            <a:pt x="333" y="243"/>
                          </a:lnTo>
                          <a:lnTo>
                            <a:pt x="0" y="434"/>
                          </a:lnTo>
                          <a:lnTo>
                            <a:pt x="592" y="0"/>
                          </a:lnTo>
                          <a:close/>
                        </a:path>
                      </a:pathLst>
                    </a:custGeom>
                    <a:solidFill>
                      <a:srgbClr val="A0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  <p:grpSp>
                <p:nvGrpSpPr>
                  <p:cNvPr id="3094" name="组合 82966"/>
                  <p:cNvGrpSpPr/>
                  <p:nvPr/>
                </p:nvGrpSpPr>
                <p:grpSpPr>
                  <a:xfrm>
                    <a:off x="1043" y="3426"/>
                    <a:ext cx="587" cy="597"/>
                    <a:chOff x="1043" y="3426"/>
                    <a:chExt cx="587" cy="597"/>
                  </a:xfrm>
                </p:grpSpPr>
                <p:sp>
                  <p:nvSpPr>
                    <p:cNvPr id="3095" name="任意多边形 82967"/>
                    <p:cNvSpPr/>
                    <p:nvPr/>
                  </p:nvSpPr>
                  <p:spPr>
                    <a:xfrm>
                      <a:off x="1348" y="3624"/>
                      <a:ext cx="270" cy="97"/>
                    </a:xfrm>
                    <a:custGeom>
                      <a:avLst/>
                      <a:gdLst/>
                      <a:ahLst/>
                      <a:cxnLst/>
                      <a:pathLst>
                        <a:path w="810" h="292">
                          <a:moveTo>
                            <a:pt x="0" y="292"/>
                          </a:moveTo>
                          <a:lnTo>
                            <a:pt x="750" y="0"/>
                          </a:lnTo>
                          <a:lnTo>
                            <a:pt x="416" y="152"/>
                          </a:lnTo>
                          <a:lnTo>
                            <a:pt x="810" y="88"/>
                          </a:lnTo>
                          <a:lnTo>
                            <a:pt x="0" y="292"/>
                          </a:lnTo>
                          <a:close/>
                        </a:path>
                      </a:pathLst>
                    </a:custGeom>
                    <a:solidFill>
                      <a:srgbClr val="A0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3096" name="任意多边形 82968"/>
                    <p:cNvSpPr/>
                    <p:nvPr/>
                  </p:nvSpPr>
                  <p:spPr>
                    <a:xfrm>
                      <a:off x="1351" y="3729"/>
                      <a:ext cx="269" cy="98"/>
                    </a:xfrm>
                    <a:custGeom>
                      <a:avLst/>
                      <a:gdLst/>
                      <a:ahLst/>
                      <a:cxnLst/>
                      <a:pathLst>
                        <a:path w="808" h="294">
                          <a:moveTo>
                            <a:pt x="0" y="0"/>
                          </a:moveTo>
                          <a:lnTo>
                            <a:pt x="748" y="294"/>
                          </a:lnTo>
                          <a:lnTo>
                            <a:pt x="416" y="141"/>
                          </a:lnTo>
                          <a:lnTo>
                            <a:pt x="808" y="20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A0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3097" name="任意多边形 82969"/>
                    <p:cNvSpPr/>
                    <p:nvPr/>
                  </p:nvSpPr>
                  <p:spPr>
                    <a:xfrm>
                      <a:off x="1348" y="3734"/>
                      <a:ext cx="96" cy="275"/>
                    </a:xfrm>
                    <a:custGeom>
                      <a:avLst/>
                      <a:gdLst/>
                      <a:ahLst/>
                      <a:cxnLst/>
                      <a:pathLst>
                        <a:path w="288" h="825">
                          <a:moveTo>
                            <a:pt x="0" y="0"/>
                          </a:moveTo>
                          <a:lnTo>
                            <a:pt x="288" y="764"/>
                          </a:lnTo>
                          <a:lnTo>
                            <a:pt x="138" y="424"/>
                          </a:lnTo>
                          <a:lnTo>
                            <a:pt x="200" y="825"/>
                          </a:lnTo>
                          <a:lnTo>
                            <a:pt x="0" y="0"/>
                          </a:lnTo>
                          <a:close/>
                        </a:path>
                      </a:pathLst>
                    </a:custGeom>
                    <a:solidFill>
                      <a:srgbClr val="A0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3098" name="任意多边形 82970"/>
                    <p:cNvSpPr/>
                    <p:nvPr/>
                  </p:nvSpPr>
                  <p:spPr>
                    <a:xfrm>
                      <a:off x="1348" y="3442"/>
                      <a:ext cx="96" cy="275"/>
                    </a:xfrm>
                    <a:custGeom>
                      <a:avLst/>
                      <a:gdLst/>
                      <a:ahLst/>
                      <a:cxnLst/>
                      <a:pathLst>
                        <a:path w="288" h="826">
                          <a:moveTo>
                            <a:pt x="0" y="826"/>
                          </a:moveTo>
                          <a:lnTo>
                            <a:pt x="288" y="62"/>
                          </a:lnTo>
                          <a:lnTo>
                            <a:pt x="138" y="401"/>
                          </a:lnTo>
                          <a:lnTo>
                            <a:pt x="200" y="0"/>
                          </a:lnTo>
                          <a:lnTo>
                            <a:pt x="0" y="826"/>
                          </a:lnTo>
                          <a:close/>
                        </a:path>
                      </a:pathLst>
                    </a:custGeom>
                    <a:solidFill>
                      <a:srgbClr val="A0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3099" name="任意多边形 82971"/>
                    <p:cNvSpPr/>
                    <p:nvPr/>
                  </p:nvSpPr>
                  <p:spPr>
                    <a:xfrm>
                      <a:off x="1352" y="3501"/>
                      <a:ext cx="197" cy="217"/>
                    </a:xfrm>
                    <a:custGeom>
                      <a:avLst/>
                      <a:gdLst/>
                      <a:ahLst/>
                      <a:cxnLst/>
                      <a:pathLst>
                        <a:path w="591" h="651">
                          <a:moveTo>
                            <a:pt x="0" y="651"/>
                          </a:moveTo>
                          <a:lnTo>
                            <a:pt x="383" y="0"/>
                          </a:lnTo>
                          <a:lnTo>
                            <a:pt x="200" y="367"/>
                          </a:lnTo>
                          <a:lnTo>
                            <a:pt x="557" y="0"/>
                          </a:lnTo>
                          <a:lnTo>
                            <a:pt x="259" y="406"/>
                          </a:lnTo>
                          <a:lnTo>
                            <a:pt x="591" y="216"/>
                          </a:lnTo>
                          <a:lnTo>
                            <a:pt x="0" y="651"/>
                          </a:lnTo>
                          <a:close/>
                        </a:path>
                      </a:pathLst>
                    </a:custGeom>
                    <a:solidFill>
                      <a:srgbClr val="A0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3100" name="任意多边形 82972"/>
                    <p:cNvSpPr/>
                    <p:nvPr/>
                  </p:nvSpPr>
                  <p:spPr>
                    <a:xfrm>
                      <a:off x="1352" y="3690"/>
                      <a:ext cx="278" cy="66"/>
                    </a:xfrm>
                    <a:custGeom>
                      <a:avLst/>
                      <a:gdLst/>
                      <a:ahLst/>
                      <a:cxnLst/>
                      <a:pathLst>
                        <a:path w="833" h="199">
                          <a:moveTo>
                            <a:pt x="0" y="97"/>
                          </a:moveTo>
                          <a:lnTo>
                            <a:pt x="685" y="0"/>
                          </a:lnTo>
                          <a:lnTo>
                            <a:pt x="367" y="69"/>
                          </a:lnTo>
                          <a:lnTo>
                            <a:pt x="833" y="133"/>
                          </a:lnTo>
                          <a:lnTo>
                            <a:pt x="380" y="129"/>
                          </a:lnTo>
                          <a:lnTo>
                            <a:pt x="701" y="199"/>
                          </a:lnTo>
                          <a:lnTo>
                            <a:pt x="0" y="97"/>
                          </a:lnTo>
                          <a:close/>
                        </a:path>
                      </a:pathLst>
                    </a:custGeom>
                    <a:solidFill>
                      <a:srgbClr val="A0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3101" name="任意多边形 82973"/>
                    <p:cNvSpPr/>
                    <p:nvPr/>
                  </p:nvSpPr>
                  <p:spPr>
                    <a:xfrm>
                      <a:off x="1124" y="3501"/>
                      <a:ext cx="197" cy="217"/>
                    </a:xfrm>
                    <a:custGeom>
                      <a:avLst/>
                      <a:gdLst/>
                      <a:ahLst/>
                      <a:cxnLst/>
                      <a:pathLst>
                        <a:path w="592" h="651">
                          <a:moveTo>
                            <a:pt x="592" y="651"/>
                          </a:moveTo>
                          <a:lnTo>
                            <a:pt x="208" y="0"/>
                          </a:lnTo>
                          <a:lnTo>
                            <a:pt x="391" y="367"/>
                          </a:lnTo>
                          <a:lnTo>
                            <a:pt x="35" y="0"/>
                          </a:lnTo>
                          <a:lnTo>
                            <a:pt x="333" y="406"/>
                          </a:lnTo>
                          <a:lnTo>
                            <a:pt x="0" y="216"/>
                          </a:lnTo>
                          <a:lnTo>
                            <a:pt x="592" y="651"/>
                          </a:lnTo>
                          <a:close/>
                        </a:path>
                      </a:pathLst>
                    </a:custGeom>
                    <a:solidFill>
                      <a:srgbClr val="A0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3102" name="任意多边形 82974"/>
                    <p:cNvSpPr/>
                    <p:nvPr/>
                  </p:nvSpPr>
                  <p:spPr>
                    <a:xfrm>
                      <a:off x="1043" y="3690"/>
                      <a:ext cx="278" cy="66"/>
                    </a:xfrm>
                    <a:custGeom>
                      <a:avLst/>
                      <a:gdLst/>
                      <a:ahLst/>
                      <a:cxnLst/>
                      <a:pathLst>
                        <a:path w="834" h="199">
                          <a:moveTo>
                            <a:pt x="834" y="97"/>
                          </a:moveTo>
                          <a:lnTo>
                            <a:pt x="148" y="0"/>
                          </a:lnTo>
                          <a:lnTo>
                            <a:pt x="466" y="69"/>
                          </a:lnTo>
                          <a:lnTo>
                            <a:pt x="0" y="133"/>
                          </a:lnTo>
                          <a:lnTo>
                            <a:pt x="454" y="129"/>
                          </a:lnTo>
                          <a:lnTo>
                            <a:pt x="132" y="199"/>
                          </a:lnTo>
                          <a:lnTo>
                            <a:pt x="834" y="97"/>
                          </a:lnTo>
                          <a:close/>
                        </a:path>
                      </a:pathLst>
                    </a:custGeom>
                    <a:solidFill>
                      <a:srgbClr val="A0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3103" name="任意多边形 82975"/>
                    <p:cNvSpPr/>
                    <p:nvPr/>
                  </p:nvSpPr>
                  <p:spPr>
                    <a:xfrm>
                      <a:off x="1308" y="3426"/>
                      <a:ext cx="65" cy="283"/>
                    </a:xfrm>
                    <a:custGeom>
                      <a:avLst/>
                      <a:gdLst/>
                      <a:ahLst/>
                      <a:cxnLst/>
                      <a:pathLst>
                        <a:path w="195" h="850">
                          <a:moveTo>
                            <a:pt x="96" y="850"/>
                          </a:moveTo>
                          <a:lnTo>
                            <a:pt x="0" y="150"/>
                          </a:lnTo>
                          <a:lnTo>
                            <a:pt x="68" y="474"/>
                          </a:lnTo>
                          <a:lnTo>
                            <a:pt x="131" y="0"/>
                          </a:lnTo>
                          <a:lnTo>
                            <a:pt x="127" y="462"/>
                          </a:lnTo>
                          <a:lnTo>
                            <a:pt x="195" y="135"/>
                          </a:lnTo>
                          <a:lnTo>
                            <a:pt x="96" y="850"/>
                          </a:lnTo>
                          <a:close/>
                        </a:path>
                      </a:pathLst>
                    </a:custGeom>
                    <a:solidFill>
                      <a:srgbClr val="A0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  <p:sp>
                  <p:nvSpPr>
                    <p:cNvPr id="3104" name="任意多边形 82976"/>
                    <p:cNvSpPr/>
                    <p:nvPr/>
                  </p:nvSpPr>
                  <p:spPr>
                    <a:xfrm>
                      <a:off x="1306" y="3740"/>
                      <a:ext cx="65" cy="283"/>
                    </a:xfrm>
                    <a:custGeom>
                      <a:avLst/>
                      <a:gdLst/>
                      <a:ahLst/>
                      <a:cxnLst/>
                      <a:pathLst>
                        <a:path w="195" h="850">
                          <a:moveTo>
                            <a:pt x="96" y="0"/>
                          </a:moveTo>
                          <a:lnTo>
                            <a:pt x="0" y="700"/>
                          </a:lnTo>
                          <a:lnTo>
                            <a:pt x="68" y="375"/>
                          </a:lnTo>
                          <a:lnTo>
                            <a:pt x="131" y="850"/>
                          </a:lnTo>
                          <a:lnTo>
                            <a:pt x="127" y="388"/>
                          </a:lnTo>
                          <a:lnTo>
                            <a:pt x="195" y="715"/>
                          </a:lnTo>
                          <a:lnTo>
                            <a:pt x="96" y="0"/>
                          </a:lnTo>
                          <a:close/>
                        </a:path>
                      </a:pathLst>
                    </a:custGeom>
                    <a:solidFill>
                      <a:srgbClr val="A00000"/>
                    </a:solidFill>
                    <a:ln w="9525">
                      <a:noFill/>
                    </a:ln>
                  </p:spPr>
                  <p:txBody>
                    <a:bodyPr/>
                    <a:p>
                      <a:endParaRPr lang="zh-CN" altLang="en-US"/>
                    </a:p>
                  </p:txBody>
                </p:sp>
              </p:grpSp>
            </p:grpSp>
          </p:grpSp>
          <p:grpSp>
            <p:nvGrpSpPr>
              <p:cNvPr id="3105" name="组合 82977"/>
              <p:cNvGrpSpPr/>
              <p:nvPr/>
            </p:nvGrpSpPr>
            <p:grpSpPr>
              <a:xfrm>
                <a:off x="1104" y="3503"/>
                <a:ext cx="478" cy="450"/>
                <a:chOff x="1104" y="3503"/>
                <a:chExt cx="478" cy="450"/>
              </a:xfrm>
            </p:grpSpPr>
            <p:sp>
              <p:nvSpPr>
                <p:cNvPr id="3106" name="任意多边形 82978"/>
                <p:cNvSpPr/>
                <p:nvPr/>
              </p:nvSpPr>
              <p:spPr>
                <a:xfrm>
                  <a:off x="1183" y="3572"/>
                  <a:ext cx="322" cy="336"/>
                </a:xfrm>
                <a:custGeom>
                  <a:avLst/>
                  <a:gdLst/>
                  <a:ahLst/>
                  <a:cxnLst/>
                  <a:pathLst>
                    <a:path w="967" h="1009">
                      <a:moveTo>
                        <a:pt x="466" y="0"/>
                      </a:moveTo>
                      <a:lnTo>
                        <a:pt x="447" y="408"/>
                      </a:lnTo>
                      <a:lnTo>
                        <a:pt x="321" y="56"/>
                      </a:lnTo>
                      <a:lnTo>
                        <a:pt x="408" y="415"/>
                      </a:lnTo>
                      <a:lnTo>
                        <a:pt x="128" y="116"/>
                      </a:lnTo>
                      <a:lnTo>
                        <a:pt x="384" y="415"/>
                      </a:lnTo>
                      <a:lnTo>
                        <a:pt x="47" y="312"/>
                      </a:lnTo>
                      <a:lnTo>
                        <a:pt x="372" y="440"/>
                      </a:lnTo>
                      <a:lnTo>
                        <a:pt x="0" y="459"/>
                      </a:lnTo>
                      <a:lnTo>
                        <a:pt x="404" y="471"/>
                      </a:lnTo>
                      <a:lnTo>
                        <a:pt x="43" y="586"/>
                      </a:lnTo>
                      <a:lnTo>
                        <a:pt x="380" y="496"/>
                      </a:lnTo>
                      <a:lnTo>
                        <a:pt x="125" y="827"/>
                      </a:lnTo>
                      <a:lnTo>
                        <a:pt x="408" y="519"/>
                      </a:lnTo>
                      <a:lnTo>
                        <a:pt x="317" y="866"/>
                      </a:lnTo>
                      <a:lnTo>
                        <a:pt x="442" y="524"/>
                      </a:lnTo>
                      <a:lnTo>
                        <a:pt x="466" y="1009"/>
                      </a:lnTo>
                      <a:lnTo>
                        <a:pt x="470" y="503"/>
                      </a:lnTo>
                      <a:lnTo>
                        <a:pt x="622" y="891"/>
                      </a:lnTo>
                      <a:lnTo>
                        <a:pt x="490" y="503"/>
                      </a:lnTo>
                      <a:lnTo>
                        <a:pt x="803" y="835"/>
                      </a:lnTo>
                      <a:lnTo>
                        <a:pt x="536" y="496"/>
                      </a:lnTo>
                      <a:lnTo>
                        <a:pt x="896" y="603"/>
                      </a:lnTo>
                      <a:lnTo>
                        <a:pt x="525" y="464"/>
                      </a:lnTo>
                      <a:lnTo>
                        <a:pt x="967" y="459"/>
                      </a:lnTo>
                      <a:lnTo>
                        <a:pt x="520" y="443"/>
                      </a:lnTo>
                      <a:lnTo>
                        <a:pt x="877" y="324"/>
                      </a:lnTo>
                      <a:lnTo>
                        <a:pt x="532" y="423"/>
                      </a:lnTo>
                      <a:lnTo>
                        <a:pt x="764" y="148"/>
                      </a:lnTo>
                      <a:lnTo>
                        <a:pt x="501" y="423"/>
                      </a:lnTo>
                      <a:lnTo>
                        <a:pt x="618" y="32"/>
                      </a:lnTo>
                      <a:lnTo>
                        <a:pt x="481" y="400"/>
                      </a:lnTo>
                      <a:lnTo>
                        <a:pt x="466" y="0"/>
                      </a:lnTo>
                      <a:close/>
                    </a:path>
                  </a:pathLst>
                </a:custGeom>
                <a:solidFill>
                  <a:srgbClr val="FF00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3107" name="任意多边形 82979"/>
                <p:cNvSpPr/>
                <p:nvPr/>
              </p:nvSpPr>
              <p:spPr>
                <a:xfrm>
                  <a:off x="1104" y="3503"/>
                  <a:ext cx="478" cy="450"/>
                </a:xfrm>
                <a:custGeom>
                  <a:avLst/>
                  <a:gdLst/>
                  <a:ahLst/>
                  <a:cxnLst/>
                  <a:pathLst>
                    <a:path w="1435" h="1349">
                      <a:moveTo>
                        <a:pt x="1016" y="44"/>
                      </a:moveTo>
                      <a:lnTo>
                        <a:pt x="739" y="594"/>
                      </a:lnTo>
                      <a:lnTo>
                        <a:pt x="836" y="0"/>
                      </a:lnTo>
                      <a:lnTo>
                        <a:pt x="708" y="575"/>
                      </a:lnTo>
                      <a:lnTo>
                        <a:pt x="590" y="16"/>
                      </a:lnTo>
                      <a:lnTo>
                        <a:pt x="657" y="590"/>
                      </a:lnTo>
                      <a:lnTo>
                        <a:pt x="399" y="44"/>
                      </a:lnTo>
                      <a:lnTo>
                        <a:pt x="614" y="598"/>
                      </a:lnTo>
                      <a:lnTo>
                        <a:pt x="93" y="314"/>
                      </a:lnTo>
                      <a:lnTo>
                        <a:pt x="603" y="626"/>
                      </a:lnTo>
                      <a:lnTo>
                        <a:pt x="26" y="515"/>
                      </a:lnTo>
                      <a:lnTo>
                        <a:pt x="607" y="658"/>
                      </a:lnTo>
                      <a:lnTo>
                        <a:pt x="0" y="786"/>
                      </a:lnTo>
                      <a:lnTo>
                        <a:pt x="610" y="694"/>
                      </a:lnTo>
                      <a:lnTo>
                        <a:pt x="102" y="973"/>
                      </a:lnTo>
                      <a:lnTo>
                        <a:pt x="622" y="726"/>
                      </a:lnTo>
                      <a:lnTo>
                        <a:pt x="376" y="1304"/>
                      </a:lnTo>
                      <a:lnTo>
                        <a:pt x="668" y="733"/>
                      </a:lnTo>
                      <a:lnTo>
                        <a:pt x="568" y="1340"/>
                      </a:lnTo>
                      <a:lnTo>
                        <a:pt x="696" y="726"/>
                      </a:lnTo>
                      <a:lnTo>
                        <a:pt x="825" y="1304"/>
                      </a:lnTo>
                      <a:lnTo>
                        <a:pt x="724" y="705"/>
                      </a:lnTo>
                      <a:lnTo>
                        <a:pt x="1028" y="1349"/>
                      </a:lnTo>
                      <a:lnTo>
                        <a:pt x="750" y="703"/>
                      </a:lnTo>
                      <a:lnTo>
                        <a:pt x="1365" y="1053"/>
                      </a:lnTo>
                      <a:lnTo>
                        <a:pt x="767" y="682"/>
                      </a:lnTo>
                      <a:lnTo>
                        <a:pt x="1424" y="806"/>
                      </a:lnTo>
                      <a:lnTo>
                        <a:pt x="793" y="658"/>
                      </a:lnTo>
                      <a:lnTo>
                        <a:pt x="1435" y="534"/>
                      </a:lnTo>
                      <a:lnTo>
                        <a:pt x="782" y="634"/>
                      </a:lnTo>
                      <a:lnTo>
                        <a:pt x="1392" y="314"/>
                      </a:lnTo>
                      <a:lnTo>
                        <a:pt x="789" y="602"/>
                      </a:lnTo>
                      <a:lnTo>
                        <a:pt x="1016" y="44"/>
                      </a:lnTo>
                      <a:close/>
                    </a:path>
                  </a:pathLst>
                </a:custGeom>
                <a:solidFill>
                  <a:srgbClr val="FF800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  <p:sp>
              <p:nvSpPr>
                <p:cNvPr id="3108" name="任意多边形 82980"/>
                <p:cNvSpPr/>
                <p:nvPr/>
              </p:nvSpPr>
              <p:spPr>
                <a:xfrm>
                  <a:off x="1245" y="3626"/>
                  <a:ext cx="198" cy="209"/>
                </a:xfrm>
                <a:custGeom>
                  <a:avLst/>
                  <a:gdLst/>
                  <a:ahLst/>
                  <a:cxnLst/>
                  <a:pathLst>
                    <a:path w="596" h="626">
                      <a:moveTo>
                        <a:pt x="287" y="0"/>
                      </a:moveTo>
                      <a:lnTo>
                        <a:pt x="274" y="252"/>
                      </a:lnTo>
                      <a:lnTo>
                        <a:pt x="198" y="35"/>
                      </a:lnTo>
                      <a:lnTo>
                        <a:pt x="251" y="257"/>
                      </a:lnTo>
                      <a:lnTo>
                        <a:pt x="79" y="71"/>
                      </a:lnTo>
                      <a:lnTo>
                        <a:pt x="237" y="257"/>
                      </a:lnTo>
                      <a:lnTo>
                        <a:pt x="28" y="193"/>
                      </a:lnTo>
                      <a:lnTo>
                        <a:pt x="228" y="273"/>
                      </a:lnTo>
                      <a:lnTo>
                        <a:pt x="0" y="285"/>
                      </a:lnTo>
                      <a:lnTo>
                        <a:pt x="248" y="292"/>
                      </a:lnTo>
                      <a:lnTo>
                        <a:pt x="25" y="363"/>
                      </a:lnTo>
                      <a:lnTo>
                        <a:pt x="234" y="306"/>
                      </a:lnTo>
                      <a:lnTo>
                        <a:pt x="77" y="514"/>
                      </a:lnTo>
                      <a:lnTo>
                        <a:pt x="251" y="323"/>
                      </a:lnTo>
                      <a:lnTo>
                        <a:pt x="195" y="537"/>
                      </a:lnTo>
                      <a:lnTo>
                        <a:pt x="273" y="324"/>
                      </a:lnTo>
                      <a:lnTo>
                        <a:pt x="287" y="626"/>
                      </a:lnTo>
                      <a:lnTo>
                        <a:pt x="289" y="312"/>
                      </a:lnTo>
                      <a:lnTo>
                        <a:pt x="384" y="554"/>
                      </a:lnTo>
                      <a:lnTo>
                        <a:pt x="302" y="312"/>
                      </a:lnTo>
                      <a:lnTo>
                        <a:pt x="495" y="519"/>
                      </a:lnTo>
                      <a:lnTo>
                        <a:pt x="330" y="306"/>
                      </a:lnTo>
                      <a:lnTo>
                        <a:pt x="552" y="374"/>
                      </a:lnTo>
                      <a:lnTo>
                        <a:pt x="323" y="287"/>
                      </a:lnTo>
                      <a:lnTo>
                        <a:pt x="596" y="285"/>
                      </a:lnTo>
                      <a:lnTo>
                        <a:pt x="322" y="276"/>
                      </a:lnTo>
                      <a:lnTo>
                        <a:pt x="541" y="200"/>
                      </a:lnTo>
                      <a:lnTo>
                        <a:pt x="327" y="263"/>
                      </a:lnTo>
                      <a:lnTo>
                        <a:pt x="470" y="90"/>
                      </a:lnTo>
                      <a:lnTo>
                        <a:pt x="308" y="263"/>
                      </a:lnTo>
                      <a:lnTo>
                        <a:pt x="381" y="19"/>
                      </a:lnTo>
                      <a:lnTo>
                        <a:pt x="296" y="249"/>
                      </a:lnTo>
                      <a:lnTo>
                        <a:pt x="287" y="0"/>
                      </a:lnTo>
                      <a:close/>
                    </a:path>
                  </a:pathLst>
                </a:custGeom>
                <a:solidFill>
                  <a:srgbClr val="FFFF80"/>
                </a:solidFill>
                <a:ln w="9525">
                  <a:noFill/>
                </a:ln>
              </p:spPr>
              <p:txBody>
                <a:bodyPr/>
                <a:p>
                  <a:endParaRPr lang="zh-CN" altLang="en-US"/>
                </a:p>
              </p:txBody>
            </p:sp>
          </p:grpSp>
        </p:grpSp>
      </p:grpSp>
      <p:pic>
        <p:nvPicPr>
          <p:cNvPr id="3109" name="图片 82981" descr="d25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306331">
            <a:off x="703263" y="5189538"/>
            <a:ext cx="1047750" cy="8001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110" name="文本框 82982"/>
          <p:cNvSpPr txBox="1"/>
          <p:nvPr/>
        </p:nvSpPr>
        <p:spPr>
          <a:xfrm>
            <a:off x="611188" y="1287463"/>
            <a:ext cx="7848600" cy="701675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90000" tIns="46800" rIns="90000" bIns="46800" anchor="t">
            <a:spAutoFit/>
          </a:bodyPr>
          <a:p>
            <a:pPr indent="0" algn="ctr"/>
            <a:r>
              <a:rPr lang="zh-CN" altLang="en-US" sz="4000" dirty="0">
                <a:latin typeface="华文中宋" pitchFamily="2" charset="-122"/>
                <a:ea typeface="华文中宋" pitchFamily="2" charset="-122"/>
              </a:rPr>
              <a:t>课题：</a:t>
            </a:r>
            <a:r>
              <a:rPr lang="en-US" altLang="zh-CN" sz="4000">
                <a:solidFill>
                  <a:srgbClr val="FF3300"/>
                </a:solidFill>
                <a:latin typeface="华文中宋" pitchFamily="2" charset="-122"/>
                <a:ea typeface="华文中宋" pitchFamily="2" charset="-122"/>
              </a:rPr>
              <a:t>S-P</a:t>
            </a:r>
            <a:r>
              <a:rPr lang="zh-CN" altLang="en-US" sz="4000" dirty="0">
                <a:solidFill>
                  <a:srgbClr val="FF3300"/>
                </a:solidFill>
                <a:latin typeface="华文中宋" pitchFamily="2" charset="-122"/>
                <a:ea typeface="华文中宋" pitchFamily="2" charset="-122"/>
              </a:rPr>
              <a:t>表简介</a:t>
            </a:r>
            <a:endParaRPr lang="zh-CN" altLang="en-US" sz="4000" dirty="0">
              <a:solidFill>
                <a:srgbClr val="FF3300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111" name="矩形 82984"/>
          <p:cNvSpPr/>
          <p:nvPr/>
        </p:nvSpPr>
        <p:spPr>
          <a:xfrm>
            <a:off x="468313" y="2420938"/>
            <a:ext cx="8362950" cy="283686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p>
            <a:pPr indent="0" algn="ctr"/>
            <a:r>
              <a:rPr lang="zh-CN" altLang="en-US" sz="3200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北京师范大学（珠海）附属高级中学</a:t>
            </a:r>
            <a:endParaRPr lang="zh-CN" altLang="en-US" sz="3200" dirty="0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  <a:p>
            <a:pPr indent="0" algn="ctr"/>
            <a:endParaRPr lang="zh-CN" altLang="en-US" sz="3200" dirty="0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  <a:p>
            <a:pPr indent="0" algn="ctr"/>
            <a:r>
              <a:rPr lang="zh-CN" altLang="en-US" sz="3200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教育测量研究小组（</a:t>
            </a:r>
            <a:r>
              <a:rPr lang="en-US" altLang="zh-CN" sz="320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QQ</a:t>
            </a:r>
            <a:r>
              <a:rPr lang="zh-CN" altLang="en-US" sz="3200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：</a:t>
            </a:r>
            <a:r>
              <a:rPr lang="en-US" altLang="zh-CN" sz="320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391186865</a:t>
            </a:r>
            <a:r>
              <a:rPr lang="zh-CN" altLang="en-US" sz="3200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endParaRPr lang="zh-CN" altLang="en-US" sz="3200" dirty="0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  <a:p>
            <a:pPr indent="0" algn="ctr"/>
            <a:r>
              <a:rPr lang="zh-CN" altLang="en-US" sz="3200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李辉辉（</a:t>
            </a:r>
            <a:r>
              <a:rPr lang="en-US" altLang="zh-CN" sz="320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QQ</a:t>
            </a:r>
            <a:r>
              <a:rPr lang="zh-CN" altLang="en-US" sz="3200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：</a:t>
            </a:r>
            <a:r>
              <a:rPr lang="en-US" altLang="zh-CN" sz="320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22957258</a:t>
            </a:r>
            <a:r>
              <a:rPr lang="zh-CN" altLang="en-US" sz="3200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endParaRPr lang="zh-CN" altLang="en-US" sz="3200" dirty="0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  <a:p>
            <a:pPr indent="0" algn="ctr"/>
            <a:r>
              <a:rPr lang="zh-CN" altLang="en-US" sz="3200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黄嘉鹏（</a:t>
            </a:r>
            <a:r>
              <a:rPr lang="en-US" altLang="zh-CN" sz="320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QQ</a:t>
            </a:r>
            <a:r>
              <a:rPr lang="zh-CN" altLang="en-US" sz="3200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：</a:t>
            </a:r>
            <a:r>
              <a:rPr lang="en-US" altLang="zh-CN" sz="320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369671077</a:t>
            </a:r>
            <a:r>
              <a:rPr lang="zh-CN" altLang="en-US" sz="3200" dirty="0">
                <a:solidFill>
                  <a:srgbClr val="000066"/>
                </a:solidFill>
                <a:latin typeface="华文中宋" pitchFamily="2" charset="-122"/>
                <a:ea typeface="华文中宋" pitchFamily="2" charset="-122"/>
              </a:rPr>
              <a:t>）</a:t>
            </a:r>
            <a:endParaRPr lang="zh-CN" altLang="en-US" sz="3200" dirty="0">
              <a:solidFill>
                <a:srgbClr val="000066"/>
              </a:solidFill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3112" name="矩形 82985"/>
          <p:cNvSpPr/>
          <p:nvPr/>
        </p:nvSpPr>
        <p:spPr>
          <a:xfrm>
            <a:off x="0" y="0"/>
            <a:ext cx="9144000" cy="549275"/>
          </a:xfrm>
          <a:prstGeom prst="rect">
            <a:avLst/>
          </a:prstGeom>
          <a:solidFill>
            <a:schemeClr val="bg1"/>
          </a:solidFill>
          <a:ln w="9525" cap="flat" cmpd="sng">
            <a:solidFill>
              <a:schemeClr val="bg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p>
            <a:pPr indent="0"/>
            <a:endParaRPr lang="zh-CN" altLang="en-US">
              <a:latin typeface="Arial" panose="020B0604020202090204" pitchFamily="34" charset="0"/>
              <a:ea typeface="宋体" pitchFamily="2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Rectangle 5"/>
          <p:cNvSpPr/>
          <p:nvPr/>
        </p:nvSpPr>
        <p:spPr>
          <a:xfrm>
            <a:off x="827088" y="1844675"/>
            <a:ext cx="3384550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（三）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表的形成</a:t>
            </a:r>
            <a:r>
              <a:rPr lang="zh-CN" altLang="en-US" dirty="0">
                <a:latin typeface="Arial" panose="020B0604020202090204" pitchFamily="34" charset="0"/>
                <a:ea typeface="宋体" pitchFamily="2" charset="-122"/>
              </a:rPr>
              <a:t> </a:t>
            </a:r>
            <a:endParaRPr lang="zh-CN" altLang="en-US" dirty="0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12290" name="Rectangle 6"/>
          <p:cNvSpPr/>
          <p:nvPr/>
        </p:nvSpPr>
        <p:spPr>
          <a:xfrm>
            <a:off x="755650" y="1268413"/>
            <a:ext cx="30448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二、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2291" name="Rectangle 7"/>
          <p:cNvSpPr/>
          <p:nvPr/>
        </p:nvSpPr>
        <p:spPr>
          <a:xfrm>
            <a:off x="1116013" y="2447925"/>
            <a:ext cx="661987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、学生排列顺序按得分多少，从上到下排列。 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2292" name="Rectangle 44"/>
          <p:cNvSpPr/>
          <p:nvPr/>
        </p:nvSpPr>
        <p:spPr>
          <a:xfrm>
            <a:off x="3419475" y="44450"/>
            <a:ext cx="23304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2530" name="Group 2"/>
          <p:cNvGraphicFramePr>
            <a:graphicFrameLocks noGrp="1"/>
          </p:cNvGraphicFramePr>
          <p:nvPr/>
        </p:nvGraphicFramePr>
        <p:xfrm>
          <a:off x="755650" y="188913"/>
          <a:ext cx="7634288" cy="6154738"/>
        </p:xfrm>
        <a:graphic>
          <a:graphicData uri="http://schemas.openxmlformats.org/drawingml/2006/table">
            <a:tbl>
              <a:tblPr/>
              <a:tblGrid>
                <a:gridCol w="1225550"/>
                <a:gridCol w="6408738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11 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12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13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14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15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25" name="Rectangle 13"/>
          <p:cNvSpPr/>
          <p:nvPr/>
        </p:nvSpPr>
        <p:spPr>
          <a:xfrm>
            <a:off x="233997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26" name="Rectangle 14"/>
          <p:cNvSpPr/>
          <p:nvPr/>
        </p:nvSpPr>
        <p:spPr>
          <a:xfrm>
            <a:off x="2916238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27" name="Rectangle 15"/>
          <p:cNvSpPr/>
          <p:nvPr/>
        </p:nvSpPr>
        <p:spPr>
          <a:xfrm>
            <a:off x="3492500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28" name="Rectangle 16"/>
          <p:cNvSpPr/>
          <p:nvPr/>
        </p:nvSpPr>
        <p:spPr>
          <a:xfrm>
            <a:off x="4068763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29" name="Rectangle 17"/>
          <p:cNvSpPr/>
          <p:nvPr/>
        </p:nvSpPr>
        <p:spPr>
          <a:xfrm>
            <a:off x="464502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30" name="Rectangle 18"/>
          <p:cNvSpPr/>
          <p:nvPr/>
        </p:nvSpPr>
        <p:spPr>
          <a:xfrm>
            <a:off x="5219700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31" name="Rectangle 19"/>
          <p:cNvSpPr/>
          <p:nvPr/>
        </p:nvSpPr>
        <p:spPr>
          <a:xfrm>
            <a:off x="5795963" y="6921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32" name="Rectangle 20"/>
          <p:cNvSpPr/>
          <p:nvPr/>
        </p:nvSpPr>
        <p:spPr>
          <a:xfrm>
            <a:off x="6373813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33" name="Rectangle 21"/>
          <p:cNvSpPr/>
          <p:nvPr/>
        </p:nvSpPr>
        <p:spPr>
          <a:xfrm>
            <a:off x="6950075" y="717550"/>
            <a:ext cx="503238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34" name="Rectangle 22"/>
          <p:cNvSpPr/>
          <p:nvPr/>
        </p:nvSpPr>
        <p:spPr>
          <a:xfrm>
            <a:off x="7523163" y="717550"/>
            <a:ext cx="433387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35" name="Text Box 23"/>
          <p:cNvSpPr txBox="1"/>
          <p:nvPr/>
        </p:nvSpPr>
        <p:spPr>
          <a:xfrm>
            <a:off x="8172450" y="333375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13336" name="Rectangle 24"/>
          <p:cNvSpPr/>
          <p:nvPr/>
        </p:nvSpPr>
        <p:spPr>
          <a:xfrm>
            <a:off x="8172450" y="717550"/>
            <a:ext cx="75565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3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9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3337" name="Text Box 25"/>
          <p:cNvSpPr txBox="1"/>
          <p:nvPr/>
        </p:nvSpPr>
        <p:spPr>
          <a:xfrm>
            <a:off x="1042988" y="6381750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13338" name="Text Box 26"/>
          <p:cNvSpPr txBox="1"/>
          <p:nvPr/>
        </p:nvSpPr>
        <p:spPr>
          <a:xfrm>
            <a:off x="2339975" y="6400800"/>
            <a:ext cx="55737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6  14  13  10  14  11 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11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9   5   7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3554" name="Group 2"/>
          <p:cNvGraphicFramePr>
            <a:graphicFrameLocks noGrp="1"/>
          </p:cNvGraphicFramePr>
          <p:nvPr/>
        </p:nvGraphicFramePr>
        <p:xfrm>
          <a:off x="755650" y="188913"/>
          <a:ext cx="7634288" cy="6154738"/>
        </p:xfrm>
        <a:graphic>
          <a:graphicData uri="http://schemas.openxmlformats.org/drawingml/2006/table">
            <a:tbl>
              <a:tblPr/>
              <a:tblGrid>
                <a:gridCol w="1225550"/>
                <a:gridCol w="6408738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11 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14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4349" name="Rectangle 13"/>
          <p:cNvSpPr/>
          <p:nvPr/>
        </p:nvSpPr>
        <p:spPr>
          <a:xfrm>
            <a:off x="233997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4350" name="Rectangle 14"/>
          <p:cNvSpPr/>
          <p:nvPr/>
        </p:nvSpPr>
        <p:spPr>
          <a:xfrm>
            <a:off x="2916238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4351" name="Rectangle 15"/>
          <p:cNvSpPr/>
          <p:nvPr/>
        </p:nvSpPr>
        <p:spPr>
          <a:xfrm>
            <a:off x="3492500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4352" name="Rectangle 16"/>
          <p:cNvSpPr/>
          <p:nvPr/>
        </p:nvSpPr>
        <p:spPr>
          <a:xfrm>
            <a:off x="4068763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4353" name="Rectangle 17"/>
          <p:cNvSpPr/>
          <p:nvPr/>
        </p:nvSpPr>
        <p:spPr>
          <a:xfrm>
            <a:off x="464502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4354" name="Rectangle 18"/>
          <p:cNvSpPr/>
          <p:nvPr/>
        </p:nvSpPr>
        <p:spPr>
          <a:xfrm>
            <a:off x="5219700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4355" name="Rectangle 19"/>
          <p:cNvSpPr/>
          <p:nvPr/>
        </p:nvSpPr>
        <p:spPr>
          <a:xfrm>
            <a:off x="5795963" y="6921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4356" name="Rectangle 20"/>
          <p:cNvSpPr/>
          <p:nvPr/>
        </p:nvSpPr>
        <p:spPr>
          <a:xfrm>
            <a:off x="6373813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4357" name="Rectangle 21"/>
          <p:cNvSpPr/>
          <p:nvPr/>
        </p:nvSpPr>
        <p:spPr>
          <a:xfrm>
            <a:off x="6950075" y="717550"/>
            <a:ext cx="503238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4358" name="Rectangle 22"/>
          <p:cNvSpPr/>
          <p:nvPr/>
        </p:nvSpPr>
        <p:spPr>
          <a:xfrm>
            <a:off x="7523163" y="717550"/>
            <a:ext cx="433387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4359" name="Text Box 23"/>
          <p:cNvSpPr txBox="1"/>
          <p:nvPr/>
        </p:nvSpPr>
        <p:spPr>
          <a:xfrm>
            <a:off x="8172450" y="333375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14360" name="Rectangle 24"/>
          <p:cNvSpPr/>
          <p:nvPr/>
        </p:nvSpPr>
        <p:spPr>
          <a:xfrm>
            <a:off x="8172450" y="717550"/>
            <a:ext cx="75565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9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3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4361" name="Text Box 25"/>
          <p:cNvSpPr txBox="1"/>
          <p:nvPr/>
        </p:nvSpPr>
        <p:spPr>
          <a:xfrm>
            <a:off x="1042988" y="6381750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14362" name="Text Box 26"/>
          <p:cNvSpPr txBox="1"/>
          <p:nvPr/>
        </p:nvSpPr>
        <p:spPr>
          <a:xfrm>
            <a:off x="2339975" y="6400800"/>
            <a:ext cx="55737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6  14  13  10  14  11 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11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9   5   7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Rectangle 5"/>
          <p:cNvSpPr/>
          <p:nvPr/>
        </p:nvSpPr>
        <p:spPr>
          <a:xfrm>
            <a:off x="827088" y="1844675"/>
            <a:ext cx="3384550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（三）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表的形成</a:t>
            </a:r>
            <a:r>
              <a:rPr lang="zh-CN" altLang="en-US" dirty="0">
                <a:latin typeface="Arial" panose="020B0604020202090204" pitchFamily="34" charset="0"/>
                <a:ea typeface="宋体" pitchFamily="2" charset="-122"/>
              </a:rPr>
              <a:t> </a:t>
            </a:r>
            <a:endParaRPr lang="zh-CN" altLang="en-US" dirty="0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15362" name="Rectangle 6"/>
          <p:cNvSpPr/>
          <p:nvPr/>
        </p:nvSpPr>
        <p:spPr>
          <a:xfrm>
            <a:off x="755650" y="1268413"/>
            <a:ext cx="30448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二、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5363" name="Rectangle 7"/>
          <p:cNvSpPr/>
          <p:nvPr/>
        </p:nvSpPr>
        <p:spPr>
          <a:xfrm>
            <a:off x="971550" y="2520950"/>
            <a:ext cx="81518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、问题排列顺序按被学生正答人数多少，从左到右排列。 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5364" name="Rectangle 44"/>
          <p:cNvSpPr/>
          <p:nvPr/>
        </p:nvSpPr>
        <p:spPr>
          <a:xfrm>
            <a:off x="3419475" y="44450"/>
            <a:ext cx="23304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5602" name="Group 2"/>
          <p:cNvGraphicFramePr>
            <a:graphicFrameLocks noGrp="1"/>
          </p:cNvGraphicFramePr>
          <p:nvPr/>
        </p:nvGraphicFramePr>
        <p:xfrm>
          <a:off x="755650" y="188913"/>
          <a:ext cx="7634288" cy="6154738"/>
        </p:xfrm>
        <a:graphic>
          <a:graphicData uri="http://schemas.openxmlformats.org/drawingml/2006/table">
            <a:tbl>
              <a:tblPr/>
              <a:tblGrid>
                <a:gridCol w="1225550"/>
                <a:gridCol w="6408738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11 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14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397" name="Rectangle 13"/>
          <p:cNvSpPr/>
          <p:nvPr/>
        </p:nvSpPr>
        <p:spPr>
          <a:xfrm>
            <a:off x="233997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398" name="Rectangle 14"/>
          <p:cNvSpPr/>
          <p:nvPr/>
        </p:nvSpPr>
        <p:spPr>
          <a:xfrm>
            <a:off x="2916238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399" name="Rectangle 15"/>
          <p:cNvSpPr/>
          <p:nvPr/>
        </p:nvSpPr>
        <p:spPr>
          <a:xfrm>
            <a:off x="3492500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00" name="Rectangle 16"/>
          <p:cNvSpPr/>
          <p:nvPr/>
        </p:nvSpPr>
        <p:spPr>
          <a:xfrm>
            <a:off x="4068763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01" name="Rectangle 17"/>
          <p:cNvSpPr/>
          <p:nvPr/>
        </p:nvSpPr>
        <p:spPr>
          <a:xfrm>
            <a:off x="464502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02" name="Rectangle 18"/>
          <p:cNvSpPr/>
          <p:nvPr/>
        </p:nvSpPr>
        <p:spPr>
          <a:xfrm>
            <a:off x="5219700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03" name="Rectangle 19"/>
          <p:cNvSpPr/>
          <p:nvPr/>
        </p:nvSpPr>
        <p:spPr>
          <a:xfrm>
            <a:off x="5795963" y="6921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04" name="Rectangle 20"/>
          <p:cNvSpPr/>
          <p:nvPr/>
        </p:nvSpPr>
        <p:spPr>
          <a:xfrm>
            <a:off x="6373813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05" name="Rectangle 21"/>
          <p:cNvSpPr/>
          <p:nvPr/>
        </p:nvSpPr>
        <p:spPr>
          <a:xfrm>
            <a:off x="6950075" y="717550"/>
            <a:ext cx="503238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06" name="Rectangle 22"/>
          <p:cNvSpPr/>
          <p:nvPr/>
        </p:nvSpPr>
        <p:spPr>
          <a:xfrm>
            <a:off x="7523163" y="717550"/>
            <a:ext cx="433387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07" name="Text Box 23"/>
          <p:cNvSpPr txBox="1"/>
          <p:nvPr/>
        </p:nvSpPr>
        <p:spPr>
          <a:xfrm>
            <a:off x="8172450" y="333375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16408" name="Rectangle 24"/>
          <p:cNvSpPr/>
          <p:nvPr/>
        </p:nvSpPr>
        <p:spPr>
          <a:xfrm>
            <a:off x="8172450" y="717550"/>
            <a:ext cx="75565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9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3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09" name="Text Box 25"/>
          <p:cNvSpPr txBox="1"/>
          <p:nvPr/>
        </p:nvSpPr>
        <p:spPr>
          <a:xfrm>
            <a:off x="1042988" y="6381750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16410" name="Text Box 26"/>
          <p:cNvSpPr txBox="1"/>
          <p:nvPr/>
        </p:nvSpPr>
        <p:spPr>
          <a:xfrm>
            <a:off x="2339975" y="6400800"/>
            <a:ext cx="55737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6  14  13  10  14  11 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11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9   5   7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6626" name="Group 2"/>
          <p:cNvGraphicFramePr>
            <a:graphicFrameLocks noGrp="1"/>
          </p:cNvGraphicFramePr>
          <p:nvPr/>
        </p:nvGraphicFramePr>
        <p:xfrm>
          <a:off x="755650" y="188913"/>
          <a:ext cx="7634288" cy="6154738"/>
        </p:xfrm>
        <a:graphic>
          <a:graphicData uri="http://schemas.openxmlformats.org/drawingml/2006/table">
            <a:tbl>
              <a:tblPr/>
              <a:tblGrid>
                <a:gridCol w="1225550"/>
                <a:gridCol w="6408738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11 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14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1" name="Rectangle 13"/>
          <p:cNvSpPr/>
          <p:nvPr/>
        </p:nvSpPr>
        <p:spPr>
          <a:xfrm>
            <a:off x="233997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7422" name="Rectangle 14"/>
          <p:cNvSpPr/>
          <p:nvPr/>
        </p:nvSpPr>
        <p:spPr>
          <a:xfrm>
            <a:off x="2916238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7423" name="Rectangle 15"/>
          <p:cNvSpPr/>
          <p:nvPr/>
        </p:nvSpPr>
        <p:spPr>
          <a:xfrm>
            <a:off x="3492500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7424" name="Rectangle 16"/>
          <p:cNvSpPr/>
          <p:nvPr/>
        </p:nvSpPr>
        <p:spPr>
          <a:xfrm>
            <a:off x="4068763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7425" name="Rectangle 17"/>
          <p:cNvSpPr/>
          <p:nvPr/>
        </p:nvSpPr>
        <p:spPr>
          <a:xfrm>
            <a:off x="464502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7426" name="Rectangle 18"/>
          <p:cNvSpPr/>
          <p:nvPr/>
        </p:nvSpPr>
        <p:spPr>
          <a:xfrm>
            <a:off x="5219700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7427" name="Rectangle 19"/>
          <p:cNvSpPr/>
          <p:nvPr/>
        </p:nvSpPr>
        <p:spPr>
          <a:xfrm>
            <a:off x="5795963" y="6921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7428" name="Rectangle 20"/>
          <p:cNvSpPr/>
          <p:nvPr/>
        </p:nvSpPr>
        <p:spPr>
          <a:xfrm>
            <a:off x="6373813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7429" name="Rectangle 21"/>
          <p:cNvSpPr/>
          <p:nvPr/>
        </p:nvSpPr>
        <p:spPr>
          <a:xfrm>
            <a:off x="6950075" y="717550"/>
            <a:ext cx="503238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7430" name="Rectangle 22"/>
          <p:cNvSpPr/>
          <p:nvPr/>
        </p:nvSpPr>
        <p:spPr>
          <a:xfrm>
            <a:off x="7523163" y="717550"/>
            <a:ext cx="433387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7431" name="Text Box 23"/>
          <p:cNvSpPr txBox="1"/>
          <p:nvPr/>
        </p:nvSpPr>
        <p:spPr>
          <a:xfrm>
            <a:off x="8172450" y="333375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17432" name="Rectangle 24"/>
          <p:cNvSpPr/>
          <p:nvPr/>
        </p:nvSpPr>
        <p:spPr>
          <a:xfrm>
            <a:off x="8172450" y="717550"/>
            <a:ext cx="75565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9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3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7433" name="Text Box 25"/>
          <p:cNvSpPr txBox="1"/>
          <p:nvPr/>
        </p:nvSpPr>
        <p:spPr>
          <a:xfrm>
            <a:off x="1042988" y="6381750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17434" name="Text Box 26"/>
          <p:cNvSpPr txBox="1"/>
          <p:nvPr/>
        </p:nvSpPr>
        <p:spPr>
          <a:xfrm>
            <a:off x="2339975" y="6400800"/>
            <a:ext cx="55737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14 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14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13  11 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11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10  9   7   6   5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18433" name="Picture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750" y="2276475"/>
            <a:ext cx="8139113" cy="38338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4" name="Rectangle 8"/>
          <p:cNvSpPr/>
          <p:nvPr/>
        </p:nvSpPr>
        <p:spPr>
          <a:xfrm>
            <a:off x="827088" y="1844675"/>
            <a:ext cx="3384550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（三）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表的形成</a:t>
            </a:r>
            <a:r>
              <a:rPr lang="zh-CN" altLang="en-US" dirty="0">
                <a:latin typeface="Arial" panose="020B0604020202090204" pitchFamily="34" charset="0"/>
                <a:ea typeface="宋体" pitchFamily="2" charset="-122"/>
              </a:rPr>
              <a:t> </a:t>
            </a:r>
            <a:endParaRPr lang="zh-CN" altLang="en-US" dirty="0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18435" name="Rectangle 9"/>
          <p:cNvSpPr/>
          <p:nvPr/>
        </p:nvSpPr>
        <p:spPr>
          <a:xfrm>
            <a:off x="755650" y="1268413"/>
            <a:ext cx="30448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二、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8436" name="Rectangle 44"/>
          <p:cNvSpPr/>
          <p:nvPr/>
        </p:nvSpPr>
        <p:spPr>
          <a:xfrm>
            <a:off x="3419475" y="44450"/>
            <a:ext cx="23304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Rectangle 5"/>
          <p:cNvSpPr/>
          <p:nvPr/>
        </p:nvSpPr>
        <p:spPr>
          <a:xfrm>
            <a:off x="827088" y="1844675"/>
            <a:ext cx="3384550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（三）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表的形成</a:t>
            </a:r>
            <a:r>
              <a:rPr lang="zh-CN" altLang="en-US" dirty="0">
                <a:latin typeface="Arial" panose="020B0604020202090204" pitchFamily="34" charset="0"/>
                <a:ea typeface="宋体" pitchFamily="2" charset="-122"/>
              </a:rPr>
              <a:t> </a:t>
            </a:r>
            <a:endParaRPr lang="zh-CN" altLang="en-US" dirty="0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19458" name="Rectangle 6"/>
          <p:cNvSpPr/>
          <p:nvPr/>
        </p:nvSpPr>
        <p:spPr>
          <a:xfrm>
            <a:off x="755650" y="1268413"/>
            <a:ext cx="30448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二、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9459" name="Rectangle 7"/>
          <p:cNvSpPr/>
          <p:nvPr/>
        </p:nvSpPr>
        <p:spPr>
          <a:xfrm>
            <a:off x="971550" y="2492375"/>
            <a:ext cx="83042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4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问题：对于得分相同的两行和答对次数相同的两列怎么办？ </a:t>
            </a:r>
            <a:endParaRPr lang="zh-CN" altLang="en-US" sz="2400" dirty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2776" name="Rectangle 8"/>
          <p:cNvSpPr/>
          <p:nvPr/>
        </p:nvSpPr>
        <p:spPr>
          <a:xfrm>
            <a:off x="611188" y="3028950"/>
            <a:ext cx="8353425" cy="19208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266700">
              <a:lnSpc>
                <a:spcPct val="12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  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对于得分相同的两行，首先求出各行为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的问题列的答对次数的和，和小的得分行放在上面。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26670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    对于答对次数相同的两列，首先求出各列为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所在行的得分的和，和值小者，因此放在左边。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9461" name="Rectangle 44"/>
          <p:cNvSpPr/>
          <p:nvPr/>
        </p:nvSpPr>
        <p:spPr>
          <a:xfrm>
            <a:off x="3419475" y="44450"/>
            <a:ext cx="23304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6">
                                            <p:txEl>
                                              <p:charRg st="0" end="4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charRg st="46" end="9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6">
                                            <p:txEl>
                                              <p:charRg st="46" end="9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Rectangle 5"/>
          <p:cNvSpPr/>
          <p:nvPr/>
        </p:nvSpPr>
        <p:spPr>
          <a:xfrm>
            <a:off x="827088" y="1844675"/>
            <a:ext cx="3384550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/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（四）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曲线和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0482" name="Rectangle 6"/>
          <p:cNvSpPr/>
          <p:nvPr/>
        </p:nvSpPr>
        <p:spPr>
          <a:xfrm>
            <a:off x="755650" y="1268413"/>
            <a:ext cx="30448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二、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0483" name="Rectangle 7"/>
          <p:cNvSpPr/>
          <p:nvPr/>
        </p:nvSpPr>
        <p:spPr>
          <a:xfrm>
            <a:off x="900113" y="2478088"/>
            <a:ext cx="7704137" cy="23780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266700">
              <a:lnSpc>
                <a:spcPct val="12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  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对每一学生行，从左到右数，使数过的问题个数等于该生的得分，然后划竖线，即竖线左边的问题数等于该生的得分数。最后把每行的竖线依次在行间用横线连接起来，即得到一条阶梯状的曲线，称为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曲线。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曲线用实线表示。实线左面的格数等于该学生的得分总数。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0484" name="Rectangle 44"/>
          <p:cNvSpPr/>
          <p:nvPr/>
        </p:nvSpPr>
        <p:spPr>
          <a:xfrm>
            <a:off x="3419475" y="44450"/>
            <a:ext cx="23304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rotWithShape="0">
          <a:gsLst>
            <a:gs pos="0">
              <a:srgbClr val="3399FF"/>
            </a:gs>
            <a:gs pos="50000">
              <a:schemeClr val="bg1"/>
            </a:gs>
            <a:gs pos="100000">
              <a:srgbClr val="3399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40962" name="Group 2"/>
          <p:cNvGraphicFramePr>
            <a:graphicFrameLocks noGrp="1"/>
          </p:cNvGraphicFramePr>
          <p:nvPr/>
        </p:nvGraphicFramePr>
        <p:xfrm>
          <a:off x="755650" y="188913"/>
          <a:ext cx="7634288" cy="6154738"/>
        </p:xfrm>
        <a:graphic>
          <a:graphicData uri="http://schemas.openxmlformats.org/drawingml/2006/table">
            <a:tbl>
              <a:tblPr/>
              <a:tblGrid>
                <a:gridCol w="1225550"/>
                <a:gridCol w="6408738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11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 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14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17" name="Rectangle 13"/>
          <p:cNvSpPr/>
          <p:nvPr/>
        </p:nvSpPr>
        <p:spPr>
          <a:xfrm>
            <a:off x="233997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1518" name="Rectangle 14"/>
          <p:cNvSpPr/>
          <p:nvPr/>
        </p:nvSpPr>
        <p:spPr>
          <a:xfrm>
            <a:off x="2916238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1519" name="Rectangle 15"/>
          <p:cNvSpPr/>
          <p:nvPr/>
        </p:nvSpPr>
        <p:spPr>
          <a:xfrm>
            <a:off x="3492500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1520" name="Rectangle 16"/>
          <p:cNvSpPr/>
          <p:nvPr/>
        </p:nvSpPr>
        <p:spPr>
          <a:xfrm>
            <a:off x="4068763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1521" name="Rectangle 17"/>
          <p:cNvSpPr/>
          <p:nvPr/>
        </p:nvSpPr>
        <p:spPr>
          <a:xfrm>
            <a:off x="464502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1522" name="Rectangle 18"/>
          <p:cNvSpPr/>
          <p:nvPr/>
        </p:nvSpPr>
        <p:spPr>
          <a:xfrm>
            <a:off x="5219700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1523" name="Rectangle 19"/>
          <p:cNvSpPr/>
          <p:nvPr/>
        </p:nvSpPr>
        <p:spPr>
          <a:xfrm>
            <a:off x="5795963" y="6921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1524" name="Rectangle 20"/>
          <p:cNvSpPr/>
          <p:nvPr/>
        </p:nvSpPr>
        <p:spPr>
          <a:xfrm>
            <a:off x="6373813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1525" name="Rectangle 21"/>
          <p:cNvSpPr/>
          <p:nvPr/>
        </p:nvSpPr>
        <p:spPr>
          <a:xfrm>
            <a:off x="6950075" y="717550"/>
            <a:ext cx="503238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1526" name="Rectangle 22"/>
          <p:cNvSpPr/>
          <p:nvPr/>
        </p:nvSpPr>
        <p:spPr>
          <a:xfrm>
            <a:off x="7523163" y="717550"/>
            <a:ext cx="433387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1527" name="Text Box 23"/>
          <p:cNvSpPr txBox="1"/>
          <p:nvPr/>
        </p:nvSpPr>
        <p:spPr>
          <a:xfrm>
            <a:off x="8172450" y="333375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21528" name="Rectangle 24"/>
          <p:cNvSpPr/>
          <p:nvPr/>
        </p:nvSpPr>
        <p:spPr>
          <a:xfrm>
            <a:off x="8172450" y="717550"/>
            <a:ext cx="75565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9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3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1529" name="Text Box 25"/>
          <p:cNvSpPr txBox="1"/>
          <p:nvPr/>
        </p:nvSpPr>
        <p:spPr>
          <a:xfrm>
            <a:off x="1042988" y="6381750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21530" name="Text Box 26"/>
          <p:cNvSpPr txBox="1"/>
          <p:nvPr/>
        </p:nvSpPr>
        <p:spPr>
          <a:xfrm>
            <a:off x="2339975" y="6400800"/>
            <a:ext cx="55737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14 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14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13  11 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11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10  9   7   6   5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40987" name="Line 27"/>
          <p:cNvSpPr/>
          <p:nvPr/>
        </p:nvSpPr>
        <p:spPr>
          <a:xfrm>
            <a:off x="3924300" y="5949950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988" name="Line 28"/>
          <p:cNvSpPr/>
          <p:nvPr/>
        </p:nvSpPr>
        <p:spPr>
          <a:xfrm>
            <a:off x="4500563" y="5589588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989" name="Line 29"/>
          <p:cNvSpPr/>
          <p:nvPr/>
        </p:nvSpPr>
        <p:spPr>
          <a:xfrm>
            <a:off x="4500563" y="5157788"/>
            <a:ext cx="0" cy="43021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990" name="Line 30"/>
          <p:cNvSpPr/>
          <p:nvPr/>
        </p:nvSpPr>
        <p:spPr>
          <a:xfrm>
            <a:off x="5076825" y="4797425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991" name="Line 31"/>
          <p:cNvSpPr/>
          <p:nvPr/>
        </p:nvSpPr>
        <p:spPr>
          <a:xfrm>
            <a:off x="5724525" y="4437063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992" name="Line 32"/>
          <p:cNvSpPr/>
          <p:nvPr/>
        </p:nvSpPr>
        <p:spPr>
          <a:xfrm>
            <a:off x="5724525" y="4076700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993" name="Line 33"/>
          <p:cNvSpPr/>
          <p:nvPr/>
        </p:nvSpPr>
        <p:spPr>
          <a:xfrm>
            <a:off x="6300788" y="3716338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994" name="Line 34"/>
          <p:cNvSpPr/>
          <p:nvPr/>
        </p:nvSpPr>
        <p:spPr>
          <a:xfrm>
            <a:off x="6300788" y="3357563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995" name="Line 35"/>
          <p:cNvSpPr/>
          <p:nvPr/>
        </p:nvSpPr>
        <p:spPr>
          <a:xfrm>
            <a:off x="6300788" y="2997200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997" name="Line 37"/>
          <p:cNvSpPr/>
          <p:nvPr/>
        </p:nvSpPr>
        <p:spPr>
          <a:xfrm>
            <a:off x="6877050" y="2636838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998" name="Line 38"/>
          <p:cNvSpPr/>
          <p:nvPr/>
        </p:nvSpPr>
        <p:spPr>
          <a:xfrm>
            <a:off x="6877050" y="2276475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0999" name="Line 39"/>
          <p:cNvSpPr/>
          <p:nvPr/>
        </p:nvSpPr>
        <p:spPr>
          <a:xfrm>
            <a:off x="6877050" y="1916113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00" name="Line 40"/>
          <p:cNvSpPr/>
          <p:nvPr/>
        </p:nvSpPr>
        <p:spPr>
          <a:xfrm>
            <a:off x="6877050" y="1555750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01" name="Line 41"/>
          <p:cNvSpPr/>
          <p:nvPr/>
        </p:nvSpPr>
        <p:spPr>
          <a:xfrm>
            <a:off x="7451725" y="1196975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02" name="Line 42"/>
          <p:cNvSpPr/>
          <p:nvPr/>
        </p:nvSpPr>
        <p:spPr>
          <a:xfrm>
            <a:off x="8027988" y="836613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03" name="Line 43"/>
          <p:cNvSpPr/>
          <p:nvPr/>
        </p:nvSpPr>
        <p:spPr>
          <a:xfrm>
            <a:off x="3924300" y="5949950"/>
            <a:ext cx="57626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04" name="Line 44"/>
          <p:cNvSpPr/>
          <p:nvPr/>
        </p:nvSpPr>
        <p:spPr>
          <a:xfrm>
            <a:off x="4500563" y="5157788"/>
            <a:ext cx="576262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05" name="Line 45"/>
          <p:cNvSpPr/>
          <p:nvPr/>
        </p:nvSpPr>
        <p:spPr>
          <a:xfrm>
            <a:off x="5076825" y="4797425"/>
            <a:ext cx="6477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06" name="Line 46"/>
          <p:cNvSpPr/>
          <p:nvPr/>
        </p:nvSpPr>
        <p:spPr>
          <a:xfrm>
            <a:off x="5724525" y="4076700"/>
            <a:ext cx="57626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08" name="Line 48"/>
          <p:cNvSpPr/>
          <p:nvPr/>
        </p:nvSpPr>
        <p:spPr>
          <a:xfrm>
            <a:off x="6300788" y="2997200"/>
            <a:ext cx="576262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09" name="Line 49"/>
          <p:cNvSpPr/>
          <p:nvPr/>
        </p:nvSpPr>
        <p:spPr>
          <a:xfrm>
            <a:off x="6877050" y="1557338"/>
            <a:ext cx="57626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1010" name="Line 50"/>
          <p:cNvSpPr/>
          <p:nvPr/>
        </p:nvSpPr>
        <p:spPr>
          <a:xfrm>
            <a:off x="7451725" y="1196975"/>
            <a:ext cx="57626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" dur="500"/>
                                        <p:tgtEl>
                                          <p:spTgt spid="40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" dur="500"/>
                                        <p:tgtEl>
                                          <p:spTgt spid="40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40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2" dur="500"/>
                                        <p:tgtEl>
                                          <p:spTgt spid="40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7" dur="500"/>
                                        <p:tgtEl>
                                          <p:spTgt spid="40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40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7" dur="500"/>
                                        <p:tgtEl>
                                          <p:spTgt spid="40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0" dur="500"/>
                                        <p:tgtEl>
                                          <p:spTgt spid="40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3" dur="500"/>
                                        <p:tgtEl>
                                          <p:spTgt spid="40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40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2" dur="500"/>
                                        <p:tgtEl>
                                          <p:spTgt spid="40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5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8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1" dur="500"/>
                                        <p:tgtEl>
                                          <p:spTgt spid="41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6" dur="500"/>
                                        <p:tgtEl>
                                          <p:spTgt spid="41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9" dur="500"/>
                                        <p:tgtEl>
                                          <p:spTgt spid="41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4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5" dur="500"/>
                                        <p:tgtEl>
                                          <p:spTgt spid="41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8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1" dur="500"/>
                                        <p:tgtEl>
                                          <p:spTgt spid="4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4" dur="500"/>
                                        <p:tgtEl>
                                          <p:spTgt spid="41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Text Box 4"/>
          <p:cNvSpPr txBox="1"/>
          <p:nvPr/>
        </p:nvSpPr>
        <p:spPr>
          <a:xfrm>
            <a:off x="3059113" y="-7937"/>
            <a:ext cx="30289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3200" b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S</a:t>
            </a:r>
            <a:r>
              <a:rPr lang="zh-CN" altLang="en-US" sz="3200" b="0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－</a:t>
            </a:r>
            <a:r>
              <a:rPr lang="en-US" altLang="zh-CN" sz="3200" b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P</a:t>
            </a:r>
            <a:r>
              <a:rPr lang="zh-CN" altLang="en-US" sz="3200" b="0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表理论简介</a:t>
            </a:r>
            <a:endParaRPr lang="zh-CN" altLang="en-US" sz="3200" b="0" dirty="0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6149" name="Rectangle 5"/>
          <p:cNvSpPr/>
          <p:nvPr/>
        </p:nvSpPr>
        <p:spPr>
          <a:xfrm>
            <a:off x="827088" y="1384300"/>
            <a:ext cx="7777162" cy="3525838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>
              <a:lnSpc>
                <a:spcPct val="115000"/>
              </a:lnSpc>
            </a:pP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  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评价法是日本学者</a:t>
            </a:r>
            <a:r>
              <a:rPr lang="en-US" altLang="zh-CN" sz="280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佐藤隆博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(1970)为诊断学生学习情况,</a:t>
            </a: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 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将测试、练习的得分数据排成一览表，并对学生和问题的特性以视觉化的图表进行结构分析的方法。它是以</a:t>
            </a:r>
            <a:r>
              <a:rPr lang="zh-CN" altLang="en-US" sz="28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学生（</a:t>
            </a:r>
            <a:r>
              <a:rPr lang="en-US" altLang="zh-CN" sz="280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Students</a:t>
            </a:r>
            <a:r>
              <a:rPr lang="zh-CN" altLang="en-US" sz="28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）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数据作为纵轴，</a:t>
            </a:r>
            <a:r>
              <a:rPr lang="zh-CN" altLang="en-US" sz="28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问题</a:t>
            </a:r>
            <a:r>
              <a:rPr lang="en-US" altLang="zh-CN" sz="280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(Problems)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数据作为横轴作成一览表，该表取学生和问题的第一个字母，故称之为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表。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529" name="Rectangle 4"/>
          <p:cNvSpPr/>
          <p:nvPr/>
        </p:nvSpPr>
        <p:spPr>
          <a:xfrm>
            <a:off x="827088" y="2492375"/>
            <a:ext cx="7920037" cy="23780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>
              <a:lnSpc>
                <a:spcPct val="12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  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对每一问题列，从上往下数，使数过的学生数等于该题的答对次数，然后在该元素下边划横线，即横线上边的学生数等于该问题的答对次数，最后依次用竖线将横向段连接起来，构成阶梯状曲线，称为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曲线。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曲线用虚线表示。虚线上面的格数等于该问题的被正答数。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2530" name="Rectangle 6"/>
          <p:cNvSpPr/>
          <p:nvPr/>
        </p:nvSpPr>
        <p:spPr>
          <a:xfrm>
            <a:off x="827088" y="1844675"/>
            <a:ext cx="3384550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/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（四）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曲线和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2531" name="Rectangle 7"/>
          <p:cNvSpPr/>
          <p:nvPr/>
        </p:nvSpPr>
        <p:spPr>
          <a:xfrm>
            <a:off x="755650" y="1268413"/>
            <a:ext cx="30448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二、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2532" name="Rectangle 44"/>
          <p:cNvSpPr/>
          <p:nvPr/>
        </p:nvSpPr>
        <p:spPr>
          <a:xfrm>
            <a:off x="3419475" y="44450"/>
            <a:ext cx="23304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43010" name="Group 2"/>
          <p:cNvGraphicFramePr>
            <a:graphicFrameLocks noGrp="1"/>
          </p:cNvGraphicFramePr>
          <p:nvPr/>
        </p:nvGraphicFramePr>
        <p:xfrm>
          <a:off x="755650" y="188913"/>
          <a:ext cx="7634288" cy="6154738"/>
        </p:xfrm>
        <a:graphic>
          <a:graphicData uri="http://schemas.openxmlformats.org/drawingml/2006/table">
            <a:tbl>
              <a:tblPr/>
              <a:tblGrid>
                <a:gridCol w="1225550"/>
                <a:gridCol w="6408738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11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 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14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5" name="Rectangle 13"/>
          <p:cNvSpPr/>
          <p:nvPr/>
        </p:nvSpPr>
        <p:spPr>
          <a:xfrm>
            <a:off x="233997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3566" name="Rectangle 14"/>
          <p:cNvSpPr/>
          <p:nvPr/>
        </p:nvSpPr>
        <p:spPr>
          <a:xfrm>
            <a:off x="2916238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3567" name="Rectangle 15"/>
          <p:cNvSpPr/>
          <p:nvPr/>
        </p:nvSpPr>
        <p:spPr>
          <a:xfrm>
            <a:off x="3492500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3568" name="Rectangle 16"/>
          <p:cNvSpPr/>
          <p:nvPr/>
        </p:nvSpPr>
        <p:spPr>
          <a:xfrm>
            <a:off x="4068763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3569" name="Rectangle 17"/>
          <p:cNvSpPr/>
          <p:nvPr/>
        </p:nvSpPr>
        <p:spPr>
          <a:xfrm>
            <a:off x="464502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3570" name="Rectangle 18"/>
          <p:cNvSpPr/>
          <p:nvPr/>
        </p:nvSpPr>
        <p:spPr>
          <a:xfrm>
            <a:off x="5219700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3571" name="Rectangle 19"/>
          <p:cNvSpPr/>
          <p:nvPr/>
        </p:nvSpPr>
        <p:spPr>
          <a:xfrm>
            <a:off x="5795963" y="6921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3572" name="Rectangle 20"/>
          <p:cNvSpPr/>
          <p:nvPr/>
        </p:nvSpPr>
        <p:spPr>
          <a:xfrm>
            <a:off x="6373813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3573" name="Rectangle 21"/>
          <p:cNvSpPr/>
          <p:nvPr/>
        </p:nvSpPr>
        <p:spPr>
          <a:xfrm>
            <a:off x="6950075" y="717550"/>
            <a:ext cx="503238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3574" name="Rectangle 22"/>
          <p:cNvSpPr/>
          <p:nvPr/>
        </p:nvSpPr>
        <p:spPr>
          <a:xfrm>
            <a:off x="7523163" y="717550"/>
            <a:ext cx="433387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3575" name="Text Box 23"/>
          <p:cNvSpPr txBox="1"/>
          <p:nvPr/>
        </p:nvSpPr>
        <p:spPr>
          <a:xfrm>
            <a:off x="8172450" y="333375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23576" name="Rectangle 24"/>
          <p:cNvSpPr/>
          <p:nvPr/>
        </p:nvSpPr>
        <p:spPr>
          <a:xfrm>
            <a:off x="8172450" y="717550"/>
            <a:ext cx="75565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9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3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3577" name="Text Box 25"/>
          <p:cNvSpPr txBox="1"/>
          <p:nvPr/>
        </p:nvSpPr>
        <p:spPr>
          <a:xfrm>
            <a:off x="1042988" y="6381750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23578" name="Text Box 26"/>
          <p:cNvSpPr txBox="1"/>
          <p:nvPr/>
        </p:nvSpPr>
        <p:spPr>
          <a:xfrm>
            <a:off x="2339975" y="6400800"/>
            <a:ext cx="5573713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14 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14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13  11 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11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10  9   7   6   5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3579" name="Line 27"/>
          <p:cNvSpPr/>
          <p:nvPr/>
        </p:nvSpPr>
        <p:spPr>
          <a:xfrm>
            <a:off x="3924300" y="5949950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80" name="Line 28"/>
          <p:cNvSpPr/>
          <p:nvPr/>
        </p:nvSpPr>
        <p:spPr>
          <a:xfrm>
            <a:off x="4500563" y="5589588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81" name="Line 29"/>
          <p:cNvSpPr/>
          <p:nvPr/>
        </p:nvSpPr>
        <p:spPr>
          <a:xfrm>
            <a:off x="4500563" y="5157788"/>
            <a:ext cx="0" cy="430212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82" name="Line 30"/>
          <p:cNvSpPr/>
          <p:nvPr/>
        </p:nvSpPr>
        <p:spPr>
          <a:xfrm>
            <a:off x="5076825" y="4797425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83" name="Line 31"/>
          <p:cNvSpPr/>
          <p:nvPr/>
        </p:nvSpPr>
        <p:spPr>
          <a:xfrm>
            <a:off x="5724525" y="4437063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84" name="Line 32"/>
          <p:cNvSpPr/>
          <p:nvPr/>
        </p:nvSpPr>
        <p:spPr>
          <a:xfrm>
            <a:off x="5724525" y="4076700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85" name="Line 33"/>
          <p:cNvSpPr/>
          <p:nvPr/>
        </p:nvSpPr>
        <p:spPr>
          <a:xfrm>
            <a:off x="6300788" y="3716338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86" name="Line 34"/>
          <p:cNvSpPr/>
          <p:nvPr/>
        </p:nvSpPr>
        <p:spPr>
          <a:xfrm>
            <a:off x="6300788" y="3357563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87" name="Line 35"/>
          <p:cNvSpPr/>
          <p:nvPr/>
        </p:nvSpPr>
        <p:spPr>
          <a:xfrm>
            <a:off x="6300788" y="2997200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88" name="Line 36"/>
          <p:cNvSpPr/>
          <p:nvPr/>
        </p:nvSpPr>
        <p:spPr>
          <a:xfrm>
            <a:off x="6877050" y="2636838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89" name="Line 37"/>
          <p:cNvSpPr/>
          <p:nvPr/>
        </p:nvSpPr>
        <p:spPr>
          <a:xfrm>
            <a:off x="6877050" y="2276475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90" name="Line 38"/>
          <p:cNvSpPr/>
          <p:nvPr/>
        </p:nvSpPr>
        <p:spPr>
          <a:xfrm>
            <a:off x="6877050" y="1916113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91" name="Line 39"/>
          <p:cNvSpPr/>
          <p:nvPr/>
        </p:nvSpPr>
        <p:spPr>
          <a:xfrm>
            <a:off x="6877050" y="1555750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92" name="Line 40"/>
          <p:cNvSpPr/>
          <p:nvPr/>
        </p:nvSpPr>
        <p:spPr>
          <a:xfrm>
            <a:off x="7451725" y="1196975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93" name="Line 41"/>
          <p:cNvSpPr/>
          <p:nvPr/>
        </p:nvSpPr>
        <p:spPr>
          <a:xfrm>
            <a:off x="8027988" y="836613"/>
            <a:ext cx="0" cy="358775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94" name="Line 42"/>
          <p:cNvSpPr/>
          <p:nvPr/>
        </p:nvSpPr>
        <p:spPr>
          <a:xfrm>
            <a:off x="3924300" y="5949950"/>
            <a:ext cx="57626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95" name="Line 43"/>
          <p:cNvSpPr/>
          <p:nvPr/>
        </p:nvSpPr>
        <p:spPr>
          <a:xfrm>
            <a:off x="4500563" y="5157788"/>
            <a:ext cx="576262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96" name="Line 44"/>
          <p:cNvSpPr/>
          <p:nvPr/>
        </p:nvSpPr>
        <p:spPr>
          <a:xfrm>
            <a:off x="5076825" y="4797425"/>
            <a:ext cx="647700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97" name="Line 45"/>
          <p:cNvSpPr/>
          <p:nvPr/>
        </p:nvSpPr>
        <p:spPr>
          <a:xfrm>
            <a:off x="5724525" y="4076700"/>
            <a:ext cx="57626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98" name="Line 46"/>
          <p:cNvSpPr/>
          <p:nvPr/>
        </p:nvSpPr>
        <p:spPr>
          <a:xfrm>
            <a:off x="6300788" y="2997200"/>
            <a:ext cx="576262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599" name="Line 47"/>
          <p:cNvSpPr/>
          <p:nvPr/>
        </p:nvSpPr>
        <p:spPr>
          <a:xfrm>
            <a:off x="6877050" y="1557338"/>
            <a:ext cx="57626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3600" name="Line 48"/>
          <p:cNvSpPr/>
          <p:nvPr/>
        </p:nvSpPr>
        <p:spPr>
          <a:xfrm>
            <a:off x="7451725" y="1196975"/>
            <a:ext cx="576263" cy="0"/>
          </a:xfrm>
          <a:prstGeom prst="line">
            <a:avLst/>
          </a:prstGeom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3057" name="Line 49"/>
          <p:cNvSpPr/>
          <p:nvPr/>
        </p:nvSpPr>
        <p:spPr>
          <a:xfrm>
            <a:off x="2268538" y="5876925"/>
            <a:ext cx="503237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58" name="Line 50"/>
          <p:cNvSpPr/>
          <p:nvPr/>
        </p:nvSpPr>
        <p:spPr>
          <a:xfrm>
            <a:off x="2773363" y="5876925"/>
            <a:ext cx="503237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59" name="Line 51"/>
          <p:cNvSpPr/>
          <p:nvPr/>
        </p:nvSpPr>
        <p:spPr>
          <a:xfrm>
            <a:off x="3419475" y="5516563"/>
            <a:ext cx="503238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60" name="Line 52"/>
          <p:cNvSpPr/>
          <p:nvPr/>
        </p:nvSpPr>
        <p:spPr>
          <a:xfrm>
            <a:off x="3995738" y="4797425"/>
            <a:ext cx="503237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61" name="Line 53"/>
          <p:cNvSpPr/>
          <p:nvPr/>
        </p:nvSpPr>
        <p:spPr>
          <a:xfrm>
            <a:off x="4500563" y="4797425"/>
            <a:ext cx="503237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62" name="Line 54"/>
          <p:cNvSpPr/>
          <p:nvPr/>
        </p:nvSpPr>
        <p:spPr>
          <a:xfrm>
            <a:off x="5003800" y="4437063"/>
            <a:ext cx="6477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63" name="Line 55"/>
          <p:cNvSpPr/>
          <p:nvPr/>
        </p:nvSpPr>
        <p:spPr>
          <a:xfrm>
            <a:off x="5724525" y="4005263"/>
            <a:ext cx="503238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64" name="Line 56"/>
          <p:cNvSpPr/>
          <p:nvPr/>
        </p:nvSpPr>
        <p:spPr>
          <a:xfrm>
            <a:off x="6300788" y="3357563"/>
            <a:ext cx="576262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65" name="Line 57"/>
          <p:cNvSpPr/>
          <p:nvPr/>
        </p:nvSpPr>
        <p:spPr>
          <a:xfrm>
            <a:off x="6948488" y="2997200"/>
            <a:ext cx="503237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66" name="Line 58"/>
          <p:cNvSpPr/>
          <p:nvPr/>
        </p:nvSpPr>
        <p:spPr>
          <a:xfrm>
            <a:off x="7524750" y="2565400"/>
            <a:ext cx="503238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67" name="Line 59"/>
          <p:cNvSpPr/>
          <p:nvPr/>
        </p:nvSpPr>
        <p:spPr>
          <a:xfrm flipV="1">
            <a:off x="3348038" y="5516563"/>
            <a:ext cx="0" cy="360362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69" name="Line 61"/>
          <p:cNvSpPr/>
          <p:nvPr/>
        </p:nvSpPr>
        <p:spPr>
          <a:xfrm flipV="1">
            <a:off x="3995738" y="4797425"/>
            <a:ext cx="0" cy="719138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70" name="Line 62"/>
          <p:cNvSpPr/>
          <p:nvPr/>
        </p:nvSpPr>
        <p:spPr>
          <a:xfrm flipV="1">
            <a:off x="5003800" y="4437063"/>
            <a:ext cx="0" cy="358775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71" name="Line 63"/>
          <p:cNvSpPr/>
          <p:nvPr/>
        </p:nvSpPr>
        <p:spPr>
          <a:xfrm flipV="1">
            <a:off x="5651500" y="4005263"/>
            <a:ext cx="0" cy="430212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72" name="Line 64"/>
          <p:cNvSpPr/>
          <p:nvPr/>
        </p:nvSpPr>
        <p:spPr>
          <a:xfrm flipH="1" flipV="1">
            <a:off x="6227763" y="3357563"/>
            <a:ext cx="0" cy="573087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73" name="Line 65"/>
          <p:cNvSpPr/>
          <p:nvPr/>
        </p:nvSpPr>
        <p:spPr>
          <a:xfrm flipH="1" flipV="1">
            <a:off x="6948488" y="2924175"/>
            <a:ext cx="0" cy="433388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  <p:sp>
        <p:nvSpPr>
          <p:cNvPr id="43074" name="Line 66"/>
          <p:cNvSpPr/>
          <p:nvPr/>
        </p:nvSpPr>
        <p:spPr>
          <a:xfrm flipH="1" flipV="1">
            <a:off x="7451725" y="2565400"/>
            <a:ext cx="0" cy="433388"/>
          </a:xfrm>
          <a:prstGeom prst="line">
            <a:avLst/>
          </a:prstGeom>
          <a:ln w="38100" cap="flat" cmpd="sng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43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43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7" dur="500"/>
                                        <p:tgtEl>
                                          <p:spTgt spid="43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2" dur="500"/>
                                        <p:tgtEl>
                                          <p:spTgt spid="43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500"/>
                                        <p:tgtEl>
                                          <p:spTgt spid="43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43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43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6" dur="500"/>
                                        <p:tgtEl>
                                          <p:spTgt spid="43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500"/>
                                        <p:tgtEl>
                                          <p:spTgt spid="43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2" dur="500"/>
                                        <p:tgtEl>
                                          <p:spTgt spid="43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7" dur="500"/>
                                        <p:tgtEl>
                                          <p:spTgt spid="43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4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3" dur="5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6" dur="500"/>
                                        <p:tgtEl>
                                          <p:spTgt spid="4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9" dur="500"/>
                                        <p:tgtEl>
                                          <p:spTgt spid="4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2" dur="500"/>
                                        <p:tgtEl>
                                          <p:spTgt spid="4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5" dur="500"/>
                                        <p:tgtEl>
                                          <p:spTgt spid="4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4274" name="Rectangle 2"/>
          <p:cNvSpPr/>
          <p:nvPr/>
        </p:nvSpPr>
        <p:spPr>
          <a:xfrm>
            <a:off x="684213" y="2276475"/>
            <a:ext cx="4968875" cy="22828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266700">
              <a:lnSpc>
                <a:spcPct val="120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3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、如果在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曲线的中间出现了水平部分，称之为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曲线的断层。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266700">
              <a:lnSpc>
                <a:spcPct val="120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线的最右端（表示最高得分）到最左端（表示最低得分）的范围称为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线的幅。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4578" name="Rectangle 4"/>
          <p:cNvSpPr/>
          <p:nvPr/>
        </p:nvSpPr>
        <p:spPr>
          <a:xfrm>
            <a:off x="755650" y="1268413"/>
            <a:ext cx="30448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三、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表的性质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4579" name="Text Box 5"/>
          <p:cNvSpPr txBox="1"/>
          <p:nvPr/>
        </p:nvSpPr>
        <p:spPr>
          <a:xfrm>
            <a:off x="735013" y="1844675"/>
            <a:ext cx="35496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曲线的形状</a:t>
            </a:r>
            <a:endParaRPr lang="zh-CN" altLang="en-US" sz="2400" dirty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4580" name="Line 6"/>
          <p:cNvSpPr/>
          <p:nvPr/>
        </p:nvSpPr>
        <p:spPr>
          <a:xfrm flipV="1">
            <a:off x="5940425" y="5591175"/>
            <a:ext cx="0" cy="431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1" name="Line 7"/>
          <p:cNvSpPr/>
          <p:nvPr/>
        </p:nvSpPr>
        <p:spPr>
          <a:xfrm>
            <a:off x="5940425" y="5591175"/>
            <a:ext cx="2159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2" name="Line 8"/>
          <p:cNvSpPr/>
          <p:nvPr/>
        </p:nvSpPr>
        <p:spPr>
          <a:xfrm flipV="1">
            <a:off x="6156325" y="5302250"/>
            <a:ext cx="0" cy="288925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3" name="Line 9"/>
          <p:cNvSpPr/>
          <p:nvPr/>
        </p:nvSpPr>
        <p:spPr>
          <a:xfrm>
            <a:off x="6156325" y="5302250"/>
            <a:ext cx="2159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4" name="Line 10"/>
          <p:cNvSpPr/>
          <p:nvPr/>
        </p:nvSpPr>
        <p:spPr>
          <a:xfrm flipV="1">
            <a:off x="6372225" y="4438650"/>
            <a:ext cx="0" cy="8636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5" name="Line 11"/>
          <p:cNvSpPr/>
          <p:nvPr/>
        </p:nvSpPr>
        <p:spPr>
          <a:xfrm>
            <a:off x="6372225" y="4438650"/>
            <a:ext cx="1512888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6" name="Line 12"/>
          <p:cNvSpPr/>
          <p:nvPr/>
        </p:nvSpPr>
        <p:spPr>
          <a:xfrm flipV="1">
            <a:off x="7885113" y="4006850"/>
            <a:ext cx="0" cy="4318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7" name="Line 13"/>
          <p:cNvSpPr/>
          <p:nvPr/>
        </p:nvSpPr>
        <p:spPr>
          <a:xfrm>
            <a:off x="7885113" y="4006850"/>
            <a:ext cx="215900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4588" name="Line 14"/>
          <p:cNvSpPr/>
          <p:nvPr/>
        </p:nvSpPr>
        <p:spPr>
          <a:xfrm flipV="1">
            <a:off x="8101013" y="2781300"/>
            <a:ext cx="0" cy="122555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grpSp>
        <p:nvGrpSpPr>
          <p:cNvPr id="54296" name="Group 24"/>
          <p:cNvGrpSpPr/>
          <p:nvPr/>
        </p:nvGrpSpPr>
        <p:grpSpPr>
          <a:xfrm>
            <a:off x="6372225" y="3429000"/>
            <a:ext cx="1944688" cy="1009650"/>
            <a:chOff x="4014" y="2161"/>
            <a:chExt cx="953" cy="635"/>
          </a:xfrm>
        </p:grpSpPr>
        <p:sp>
          <p:nvSpPr>
            <p:cNvPr id="24590" name="Line 16"/>
            <p:cNvSpPr/>
            <p:nvPr/>
          </p:nvSpPr>
          <p:spPr>
            <a:xfrm>
              <a:off x="4014" y="2297"/>
              <a:ext cx="0" cy="499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sp>
        <p:sp>
          <p:nvSpPr>
            <p:cNvPr id="24591" name="Line 17"/>
            <p:cNvSpPr/>
            <p:nvPr/>
          </p:nvSpPr>
          <p:spPr>
            <a:xfrm>
              <a:off x="4967" y="2297"/>
              <a:ext cx="0" cy="227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sp>
        <p:sp>
          <p:nvSpPr>
            <p:cNvPr id="24592" name="Line 18"/>
            <p:cNvSpPr/>
            <p:nvPr/>
          </p:nvSpPr>
          <p:spPr>
            <a:xfrm>
              <a:off x="4014" y="2433"/>
              <a:ext cx="953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</p:spPr>
        </p:sp>
        <p:sp>
          <p:nvSpPr>
            <p:cNvPr id="24593" name="Text Box 19"/>
            <p:cNvSpPr txBox="1"/>
            <p:nvPr/>
          </p:nvSpPr>
          <p:spPr>
            <a:xfrm>
              <a:off x="4014" y="2161"/>
              <a:ext cx="841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/>
              <a:r>
                <a:rPr lang="en-US" altLang="zh-CN" sz="2000">
                  <a:latin typeface="仿宋_GB2312" pitchFamily="49" charset="-122"/>
                  <a:ea typeface="仿宋_GB2312" pitchFamily="49" charset="-122"/>
                </a:rPr>
                <a:t>S</a:t>
              </a:r>
              <a:r>
                <a:rPr lang="zh-CN" altLang="en-US" sz="2000" dirty="0">
                  <a:latin typeface="仿宋_GB2312" pitchFamily="49" charset="-122"/>
                  <a:ea typeface="仿宋_GB2312" pitchFamily="49" charset="-122"/>
                </a:rPr>
                <a:t>线的断层</a:t>
              </a:r>
              <a:endParaRPr lang="zh-CN" altLang="en-US" sz="2000" dirty="0">
                <a:latin typeface="仿宋_GB2312" pitchFamily="49" charset="-122"/>
                <a:ea typeface="仿宋_GB2312" pitchFamily="49" charset="-122"/>
              </a:endParaRPr>
            </a:p>
          </p:txBody>
        </p:sp>
      </p:grpSp>
      <p:grpSp>
        <p:nvGrpSpPr>
          <p:cNvPr id="54297" name="Group 25"/>
          <p:cNvGrpSpPr/>
          <p:nvPr/>
        </p:nvGrpSpPr>
        <p:grpSpPr>
          <a:xfrm>
            <a:off x="5940425" y="4005263"/>
            <a:ext cx="2160588" cy="2301875"/>
            <a:chOff x="3742" y="2524"/>
            <a:chExt cx="1361" cy="1450"/>
          </a:xfrm>
        </p:grpSpPr>
        <p:sp>
          <p:nvSpPr>
            <p:cNvPr id="24595" name="Line 20"/>
            <p:cNvSpPr/>
            <p:nvPr/>
          </p:nvSpPr>
          <p:spPr>
            <a:xfrm>
              <a:off x="3742" y="3522"/>
              <a:ext cx="0" cy="452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sp>
        <p:sp>
          <p:nvSpPr>
            <p:cNvPr id="24596" name="Line 21"/>
            <p:cNvSpPr/>
            <p:nvPr/>
          </p:nvSpPr>
          <p:spPr>
            <a:xfrm>
              <a:off x="5103" y="2524"/>
              <a:ext cx="0" cy="145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</p:sp>
        <p:sp>
          <p:nvSpPr>
            <p:cNvPr id="24597" name="Text Box 22"/>
            <p:cNvSpPr txBox="1"/>
            <p:nvPr/>
          </p:nvSpPr>
          <p:spPr>
            <a:xfrm>
              <a:off x="4014" y="3612"/>
              <a:ext cx="680" cy="25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 anchor="t">
              <a:spAutoFit/>
            </a:bodyPr>
            <a:p>
              <a:pPr indent="0"/>
              <a:r>
                <a:rPr lang="en-US" altLang="zh-CN" sz="2000">
                  <a:latin typeface="仿宋_GB2312" pitchFamily="49" charset="-122"/>
                  <a:ea typeface="仿宋_GB2312" pitchFamily="49" charset="-122"/>
                </a:rPr>
                <a:t>S</a:t>
              </a:r>
              <a:r>
                <a:rPr lang="zh-CN" altLang="en-US" sz="2000" dirty="0">
                  <a:latin typeface="仿宋_GB2312" pitchFamily="49" charset="-122"/>
                  <a:ea typeface="仿宋_GB2312" pitchFamily="49" charset="-122"/>
                </a:rPr>
                <a:t>线的幅</a:t>
              </a:r>
              <a:endParaRPr lang="zh-CN" altLang="en-US" sz="2000" dirty="0">
                <a:latin typeface="仿宋_GB2312" pitchFamily="49" charset="-122"/>
                <a:ea typeface="仿宋_GB2312" pitchFamily="49" charset="-122"/>
              </a:endParaRPr>
            </a:p>
          </p:txBody>
        </p:sp>
        <p:sp>
          <p:nvSpPr>
            <p:cNvPr id="24598" name="Line 23"/>
            <p:cNvSpPr/>
            <p:nvPr/>
          </p:nvSpPr>
          <p:spPr>
            <a:xfrm>
              <a:off x="3742" y="3884"/>
              <a:ext cx="1361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</p:spPr>
        </p:sp>
      </p:grpSp>
      <p:sp>
        <p:nvSpPr>
          <p:cNvPr id="24599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4274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>
                                            <p:txEl>
                                              <p:charRg st="3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274">
                                            <p:txEl>
                                              <p:charRg st="30" end="7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4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5601" name="Rectangle 5"/>
          <p:cNvSpPr/>
          <p:nvPr/>
        </p:nvSpPr>
        <p:spPr>
          <a:xfrm>
            <a:off x="755650" y="1268413"/>
            <a:ext cx="30448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三、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表的性质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5602" name="Text Box 6"/>
          <p:cNvSpPr txBox="1"/>
          <p:nvPr/>
        </p:nvSpPr>
        <p:spPr>
          <a:xfrm>
            <a:off x="735013" y="1844675"/>
            <a:ext cx="35496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曲线的形状</a:t>
            </a:r>
            <a:endParaRPr lang="zh-CN" altLang="en-US" sz="2400" dirty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5603" name="Rectangle 7"/>
          <p:cNvSpPr/>
          <p:nvPr/>
        </p:nvSpPr>
        <p:spPr>
          <a:xfrm>
            <a:off x="755650" y="2349500"/>
            <a:ext cx="4392613" cy="37496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266700">
              <a:lnSpc>
                <a:spcPct val="12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曲线表示学生们对每个问题应答时正答数的分布。</a:t>
            </a:r>
            <a:br>
              <a:rPr lang="zh-CN" altLang="en-US" sz="2400" dirty="0">
                <a:latin typeface="仿宋_GB2312" pitchFamily="49" charset="-122"/>
                <a:ea typeface="仿宋_GB2312" pitchFamily="49" charset="-122"/>
              </a:rPr>
            </a:b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、如果在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线的中间部位出现有较长的垂直部分，则这一垂直部分的距离称为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线的断层。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266700">
              <a:lnSpc>
                <a:spcPct val="12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3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线的最上端（表示最低正答数）到最下端（表示最高正答数）的范围称为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线的幅。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grpSp>
        <p:nvGrpSpPr>
          <p:cNvPr id="55317" name="Group 21"/>
          <p:cNvGrpSpPr/>
          <p:nvPr/>
        </p:nvGrpSpPr>
        <p:grpSpPr>
          <a:xfrm>
            <a:off x="5580063" y="2781300"/>
            <a:ext cx="1512887" cy="2808288"/>
            <a:chOff x="3515" y="1752"/>
            <a:chExt cx="953" cy="1769"/>
          </a:xfrm>
        </p:grpSpPr>
        <p:sp>
          <p:nvSpPr>
            <p:cNvPr id="25605" name="Line 8"/>
            <p:cNvSpPr/>
            <p:nvPr/>
          </p:nvSpPr>
          <p:spPr>
            <a:xfrm>
              <a:off x="3515" y="3521"/>
              <a:ext cx="40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5606" name="Line 9"/>
            <p:cNvSpPr/>
            <p:nvPr/>
          </p:nvSpPr>
          <p:spPr>
            <a:xfrm flipV="1">
              <a:off x="3923" y="3385"/>
              <a:ext cx="0" cy="136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5607" name="Line 10"/>
            <p:cNvSpPr/>
            <p:nvPr/>
          </p:nvSpPr>
          <p:spPr>
            <a:xfrm>
              <a:off x="3923" y="3385"/>
              <a:ext cx="182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5608" name="Line 11"/>
            <p:cNvSpPr/>
            <p:nvPr/>
          </p:nvSpPr>
          <p:spPr>
            <a:xfrm flipV="1">
              <a:off x="4105" y="3022"/>
              <a:ext cx="0" cy="36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5609" name="Line 12"/>
            <p:cNvSpPr/>
            <p:nvPr/>
          </p:nvSpPr>
          <p:spPr>
            <a:xfrm>
              <a:off x="4105" y="3022"/>
              <a:ext cx="90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5610" name="Line 13"/>
            <p:cNvSpPr/>
            <p:nvPr/>
          </p:nvSpPr>
          <p:spPr>
            <a:xfrm flipV="1">
              <a:off x="4195" y="2025"/>
              <a:ext cx="0" cy="997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5611" name="Line 14"/>
            <p:cNvSpPr/>
            <p:nvPr/>
          </p:nvSpPr>
          <p:spPr>
            <a:xfrm>
              <a:off x="4195" y="2024"/>
              <a:ext cx="137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5612" name="Line 15"/>
            <p:cNvSpPr/>
            <p:nvPr/>
          </p:nvSpPr>
          <p:spPr>
            <a:xfrm flipV="1">
              <a:off x="4332" y="1752"/>
              <a:ext cx="0" cy="272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25613" name="Line 16"/>
            <p:cNvSpPr/>
            <p:nvPr/>
          </p:nvSpPr>
          <p:spPr>
            <a:xfrm>
              <a:off x="4332" y="1752"/>
              <a:ext cx="136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</p:grpSp>
      <p:sp>
        <p:nvSpPr>
          <p:cNvPr id="55313" name="Line 17"/>
          <p:cNvSpPr/>
          <p:nvPr/>
        </p:nvSpPr>
        <p:spPr>
          <a:xfrm>
            <a:off x="6588125" y="4797425"/>
            <a:ext cx="7207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314" name="Line 18"/>
          <p:cNvSpPr/>
          <p:nvPr/>
        </p:nvSpPr>
        <p:spPr>
          <a:xfrm>
            <a:off x="6877050" y="3213100"/>
            <a:ext cx="35877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315" name="Line 19"/>
          <p:cNvSpPr/>
          <p:nvPr/>
        </p:nvSpPr>
        <p:spPr>
          <a:xfrm>
            <a:off x="7092950" y="3213100"/>
            <a:ext cx="0" cy="1584325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</p:sp>
      <p:sp>
        <p:nvSpPr>
          <p:cNvPr id="55316" name="Text Box 20"/>
          <p:cNvSpPr txBox="1"/>
          <p:nvPr/>
        </p:nvSpPr>
        <p:spPr>
          <a:xfrm>
            <a:off x="7072313" y="3860800"/>
            <a:ext cx="1100137" cy="6413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dirty="0">
                <a:latin typeface="仿宋_GB2312" pitchFamily="49" charset="-122"/>
                <a:ea typeface="仿宋_GB2312" pitchFamily="49" charset="-122"/>
              </a:rPr>
              <a:t>线</a:t>
            </a:r>
            <a:endParaRPr lang="zh-CN" altLang="en-US" dirty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zh-CN" altLang="en-US" dirty="0">
                <a:latin typeface="仿宋_GB2312" pitchFamily="49" charset="-122"/>
                <a:ea typeface="仿宋_GB2312" pitchFamily="49" charset="-122"/>
              </a:rPr>
              <a:t>的断层</a:t>
            </a:r>
            <a:endParaRPr lang="zh-CN" altLang="en-US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55318" name="Line 22"/>
          <p:cNvSpPr/>
          <p:nvPr/>
        </p:nvSpPr>
        <p:spPr>
          <a:xfrm>
            <a:off x="6300788" y="5589588"/>
            <a:ext cx="24479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319" name="Line 23"/>
          <p:cNvSpPr/>
          <p:nvPr/>
        </p:nvSpPr>
        <p:spPr>
          <a:xfrm>
            <a:off x="7164388" y="2781300"/>
            <a:ext cx="1584325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5320" name="Line 24"/>
          <p:cNvSpPr/>
          <p:nvPr/>
        </p:nvSpPr>
        <p:spPr>
          <a:xfrm>
            <a:off x="8101013" y="2781300"/>
            <a:ext cx="0" cy="2808288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</p:spPr>
      </p:sp>
      <p:sp>
        <p:nvSpPr>
          <p:cNvPr id="55321" name="Text Box 25"/>
          <p:cNvSpPr txBox="1"/>
          <p:nvPr/>
        </p:nvSpPr>
        <p:spPr>
          <a:xfrm>
            <a:off x="8172450" y="3933825"/>
            <a:ext cx="1423988" cy="366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dirty="0">
                <a:latin typeface="仿宋_GB2312" pitchFamily="49" charset="-122"/>
                <a:ea typeface="仿宋_GB2312" pitchFamily="49" charset="-122"/>
              </a:rPr>
              <a:t>线的幅</a:t>
            </a:r>
            <a:endParaRPr lang="zh-CN" altLang="en-US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5622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16" grpId="0"/>
      <p:bldP spid="553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6625" name="Rectangle 1603"/>
          <p:cNvSpPr/>
          <p:nvPr/>
        </p:nvSpPr>
        <p:spPr>
          <a:xfrm>
            <a:off x="755650" y="1268413"/>
            <a:ext cx="30448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三、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表的性质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6626" name="Text Box 1604"/>
          <p:cNvSpPr txBox="1"/>
          <p:nvPr/>
        </p:nvSpPr>
        <p:spPr>
          <a:xfrm>
            <a:off x="735013" y="1844675"/>
            <a:ext cx="447516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（一）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曲线和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曲线的不一致性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2325" name="Text Box 1605"/>
          <p:cNvSpPr txBox="1"/>
          <p:nvPr/>
        </p:nvSpPr>
        <p:spPr>
          <a:xfrm>
            <a:off x="900113" y="2192338"/>
            <a:ext cx="6316662" cy="10064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>
              <a:lnSpc>
                <a:spcPct val="12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曲线、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x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y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轴所包围的面积相等 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曲线是不重合的 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2326" name="Rectangle 1606"/>
          <p:cNvSpPr/>
          <p:nvPr/>
        </p:nvSpPr>
        <p:spPr>
          <a:xfrm>
            <a:off x="1763713" y="3789363"/>
            <a:ext cx="38227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曲线的不一致性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2327" name="Line 1607"/>
          <p:cNvSpPr/>
          <p:nvPr/>
        </p:nvSpPr>
        <p:spPr>
          <a:xfrm>
            <a:off x="3492500" y="3284538"/>
            <a:ext cx="0" cy="358775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2328" name="Text Box 1608"/>
          <p:cNvSpPr txBox="1"/>
          <p:nvPr/>
        </p:nvSpPr>
        <p:spPr>
          <a:xfrm>
            <a:off x="1187450" y="4581525"/>
            <a:ext cx="448468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zh-CN" altLang="en-US" sz="2400" dirty="0">
                <a:solidFill>
                  <a:srgbClr val="FF0000"/>
                </a:solidFill>
                <a:latin typeface="Arial" panose="020B0604020202090204" pitchFamily="34" charset="0"/>
                <a:ea typeface="仿宋_GB2312" pitchFamily="49" charset="-122"/>
              </a:rPr>
              <a:t>思考：产生的原因是什么？</a:t>
            </a:r>
            <a:endParaRPr lang="zh-CN" altLang="en-US" sz="2400" dirty="0">
              <a:solidFill>
                <a:srgbClr val="FF0000"/>
              </a:solidFill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32343" name="Text Box 1623"/>
          <p:cNvSpPr txBox="1"/>
          <p:nvPr/>
        </p:nvSpPr>
        <p:spPr>
          <a:xfrm>
            <a:off x="6011863" y="5054600"/>
            <a:ext cx="2622550" cy="82232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学生在测试时学习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能力的不稳定性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2344" name="Text Box 1624"/>
          <p:cNvSpPr txBox="1"/>
          <p:nvPr/>
        </p:nvSpPr>
        <p:spPr>
          <a:xfrm>
            <a:off x="6011863" y="4046538"/>
            <a:ext cx="29273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测试问题的非等值性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2345" name="Line 1625"/>
          <p:cNvSpPr/>
          <p:nvPr/>
        </p:nvSpPr>
        <p:spPr>
          <a:xfrm>
            <a:off x="5003800" y="4767263"/>
            <a:ext cx="647700" cy="0"/>
          </a:xfrm>
          <a:prstGeom prst="line">
            <a:avLst/>
          </a:prstGeom>
          <a:ln w="381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32346" name="AutoShape 1626"/>
          <p:cNvSpPr/>
          <p:nvPr/>
        </p:nvSpPr>
        <p:spPr>
          <a:xfrm>
            <a:off x="5724525" y="4119563"/>
            <a:ext cx="288925" cy="1368425"/>
          </a:xfrm>
          <a:prstGeom prst="leftBrace">
            <a:avLst>
              <a:gd name="adj1" fmla="val 39446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indent="0"/>
            <a:endParaRPr lang="zh-CN" altLang="en-US" dirty="0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26635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5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325">
                                            <p:txEl>
                                              <p:charRg st="0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5">
                                            <p:txEl>
                                              <p:charRg st="24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325">
                                            <p:txEl>
                                              <p:charRg st="24" end="4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7" dur="500"/>
                                        <p:tgtEl>
                                          <p:spTgt spid="3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0" dur="500"/>
                                        <p:tgtEl>
                                          <p:spTgt spid="3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2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2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2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2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26" grpId="0"/>
      <p:bldP spid="32328" grpId="0"/>
      <p:bldP spid="32343" grpId="0"/>
      <p:bldP spid="32344" grpId="0"/>
      <p:bldP spid="3234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7649" name="Rectangle 5"/>
          <p:cNvSpPr/>
          <p:nvPr/>
        </p:nvSpPr>
        <p:spPr>
          <a:xfrm>
            <a:off x="755650" y="1268413"/>
            <a:ext cx="30448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三、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表的性质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7650" name="Text Box 6"/>
          <p:cNvSpPr txBox="1"/>
          <p:nvPr/>
        </p:nvSpPr>
        <p:spPr>
          <a:xfrm>
            <a:off x="735013" y="1844675"/>
            <a:ext cx="447516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（一）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曲线和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曲线的不一致性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47111" name="Rectangle 7"/>
          <p:cNvSpPr/>
          <p:nvPr/>
        </p:nvSpPr>
        <p:spPr>
          <a:xfrm>
            <a:off x="1258888" y="2565400"/>
            <a:ext cx="3302000" cy="8223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/>
            <a:r>
              <a:rPr lang="zh-CN" altLang="en-US" sz="2400" dirty="0">
                <a:solidFill>
                  <a:srgbClr val="FF0000"/>
                </a:solidFill>
                <a:latin typeface="Arial" panose="020B0604020202090204" pitchFamily="34" charset="0"/>
                <a:ea typeface="仿宋_GB2312" pitchFamily="49" charset="-122"/>
              </a:rPr>
              <a:t>什么是等质性问题？</a:t>
            </a:r>
            <a:endParaRPr lang="zh-CN" altLang="en-US" sz="2400" dirty="0">
              <a:solidFill>
                <a:srgbClr val="FF0000"/>
              </a:solidFill>
              <a:latin typeface="Arial" panose="020B0604020202090204" pitchFamily="34" charset="0"/>
              <a:ea typeface="仿宋_GB2312" pitchFamily="49" charset="-122"/>
            </a:endParaRPr>
          </a:p>
          <a:p>
            <a:pPr indent="0"/>
            <a:r>
              <a:rPr lang="zh-CN" altLang="en-US" sz="2400" dirty="0">
                <a:solidFill>
                  <a:srgbClr val="FF0000"/>
                </a:solidFill>
                <a:latin typeface="Arial" panose="020B0604020202090204" pitchFamily="34" charset="0"/>
                <a:ea typeface="仿宋_GB2312" pitchFamily="49" charset="-122"/>
              </a:rPr>
              <a:t>       </a:t>
            </a:r>
            <a:endParaRPr lang="zh-CN" altLang="en-US" sz="2400" dirty="0">
              <a:solidFill>
                <a:srgbClr val="FF0000"/>
              </a:solidFill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47113" name="Rectangle 9"/>
          <p:cNvSpPr/>
          <p:nvPr/>
        </p:nvSpPr>
        <p:spPr>
          <a:xfrm>
            <a:off x="755650" y="3141663"/>
            <a:ext cx="7704138" cy="305117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>
              <a:lnSpc>
                <a:spcPct val="120000"/>
              </a:lnSpc>
              <a:spcBef>
                <a:spcPct val="200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400">
                <a:latin typeface="Arial" panose="020B0604020202090204" pitchFamily="34" charset="0"/>
                <a:ea typeface="仿宋_GB2312" pitchFamily="49" charset="-122"/>
              </a:rPr>
              <a:t>       </a:t>
            </a:r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等性质问题：为了对学生的某种能力和某个教育目标达到的程度进行测度，需要使用多个测试问题，这些问题相互间往往那个具有很高的相关性。如果每个问题都能对学生的某种能力或者是某个教学目标相互对应，且能对其达到的程度予以量化，则称这些测试问题是等质性的。</a:t>
            </a:r>
            <a:br>
              <a:rPr lang="zh-CN" altLang="en-US" b="0" dirty="0">
                <a:latin typeface="Arial" panose="020B0604020202090204" pitchFamily="34" charset="0"/>
                <a:ea typeface="宋体" pitchFamily="2" charset="-122"/>
              </a:rPr>
            </a:br>
            <a:endParaRPr lang="zh-CN" altLang="en-US" b="0" dirty="0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27653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7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1" grpId="0"/>
      <p:bldP spid="471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8673" name="Rectangle 5"/>
          <p:cNvSpPr/>
          <p:nvPr/>
        </p:nvSpPr>
        <p:spPr>
          <a:xfrm>
            <a:off x="755650" y="1268413"/>
            <a:ext cx="25066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四、差异系数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56326" name="Rectangle 6"/>
          <p:cNvSpPr/>
          <p:nvPr/>
        </p:nvSpPr>
        <p:spPr>
          <a:xfrm>
            <a:off x="827088" y="1989138"/>
            <a:ext cx="616108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、表示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曲线不一致程度的重要参数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56327" name="Rectangle 7"/>
          <p:cNvSpPr/>
          <p:nvPr/>
        </p:nvSpPr>
        <p:spPr>
          <a:xfrm>
            <a:off x="827088" y="2570163"/>
            <a:ext cx="8021637" cy="14636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>
              <a:lnSpc>
                <a:spcPct val="12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、为了描述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曲线不一致程度，可以用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曲线和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曲线间所包围的面积于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表的总面积之比来表示。这个比值为差异量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D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。 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56329" name="Rectangle 9"/>
          <p:cNvSpPr/>
          <p:nvPr/>
        </p:nvSpPr>
        <p:spPr>
          <a:xfrm>
            <a:off x="1331913" y="4581525"/>
            <a:ext cx="12573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差异量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D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56330" name="Rectangle 10"/>
          <p:cNvSpPr/>
          <p:nvPr/>
        </p:nvSpPr>
        <p:spPr>
          <a:xfrm>
            <a:off x="2700338" y="4508500"/>
            <a:ext cx="541337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＝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56331" name="Rectangle 11"/>
          <p:cNvSpPr/>
          <p:nvPr/>
        </p:nvSpPr>
        <p:spPr>
          <a:xfrm>
            <a:off x="3348038" y="4221163"/>
            <a:ext cx="35560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曲线和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曲线围绕的面积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56332" name="Rectangle 12"/>
          <p:cNvSpPr/>
          <p:nvPr/>
        </p:nvSpPr>
        <p:spPr>
          <a:xfrm>
            <a:off x="4067175" y="4868863"/>
            <a:ext cx="2022475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en-US" altLang="zh-CN" sz="2400">
                <a:latin typeface="Arial" panose="020B0604020202090204" pitchFamily="34" charset="0"/>
                <a:ea typeface="仿宋_GB2312" pitchFamily="49" charset="-122"/>
              </a:rPr>
              <a:t>—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表的面积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56333" name="Line 13"/>
          <p:cNvSpPr/>
          <p:nvPr/>
        </p:nvSpPr>
        <p:spPr>
          <a:xfrm>
            <a:off x="3348038" y="4797425"/>
            <a:ext cx="3744912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8681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6" grpId="0"/>
      <p:bldP spid="56327" grpId="0"/>
      <p:bldP spid="56329" grpId="0"/>
      <p:bldP spid="56330" grpId="0"/>
      <p:bldP spid="56331" grpId="0"/>
      <p:bldP spid="5633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9697" name="Rectangle 5"/>
          <p:cNvSpPr/>
          <p:nvPr/>
        </p:nvSpPr>
        <p:spPr>
          <a:xfrm>
            <a:off x="755650" y="1268413"/>
            <a:ext cx="25066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四、差异系数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9698" name="Rectangle 6"/>
          <p:cNvSpPr/>
          <p:nvPr/>
        </p:nvSpPr>
        <p:spPr>
          <a:xfrm>
            <a:off x="1619250" y="2492375"/>
            <a:ext cx="7200900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D*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＝（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0.7×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差异量）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/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正答率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×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－正答率）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29699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62466" name="Group 2"/>
          <p:cNvGraphicFramePr>
            <a:graphicFrameLocks noGrp="1"/>
          </p:cNvGraphicFramePr>
          <p:nvPr/>
        </p:nvGraphicFramePr>
        <p:xfrm>
          <a:off x="1763713" y="898525"/>
          <a:ext cx="6048375" cy="4206875"/>
        </p:xfrm>
        <a:graphic>
          <a:graphicData uri="http://schemas.openxmlformats.org/drawingml/2006/table">
            <a:tbl>
              <a:tblPr/>
              <a:tblGrid>
                <a:gridCol w="1433512"/>
                <a:gridCol w="4614863"/>
              </a:tblGrid>
              <a:tr h="455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1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0733" name="Text Box 14"/>
          <p:cNvSpPr txBox="1"/>
          <p:nvPr/>
        </p:nvSpPr>
        <p:spPr>
          <a:xfrm>
            <a:off x="3851275" y="1412875"/>
            <a:ext cx="3359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1         1            1         1          0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30734" name="Text Box 15"/>
          <p:cNvSpPr txBox="1"/>
          <p:nvPr/>
        </p:nvSpPr>
        <p:spPr>
          <a:xfrm>
            <a:off x="3876675" y="1766888"/>
            <a:ext cx="3359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1        1            1          0          1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30735" name="Text Box 16"/>
          <p:cNvSpPr txBox="1"/>
          <p:nvPr/>
        </p:nvSpPr>
        <p:spPr>
          <a:xfrm>
            <a:off x="3876675" y="2127250"/>
            <a:ext cx="3359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1        1            0          1          0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30736" name="Text Box 17"/>
          <p:cNvSpPr txBox="1"/>
          <p:nvPr/>
        </p:nvSpPr>
        <p:spPr>
          <a:xfrm>
            <a:off x="3876675" y="2493963"/>
            <a:ext cx="3359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0        1            0          1          1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30737" name="Text Box 18"/>
          <p:cNvSpPr txBox="1"/>
          <p:nvPr/>
        </p:nvSpPr>
        <p:spPr>
          <a:xfrm>
            <a:off x="3876675" y="2852738"/>
            <a:ext cx="3359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1        1            0          0          0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30738" name="Text Box 19"/>
          <p:cNvSpPr txBox="1"/>
          <p:nvPr/>
        </p:nvSpPr>
        <p:spPr>
          <a:xfrm>
            <a:off x="3876675" y="3278188"/>
            <a:ext cx="3359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1        1            0          0          0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30739" name="Text Box 20"/>
          <p:cNvSpPr txBox="1"/>
          <p:nvPr/>
        </p:nvSpPr>
        <p:spPr>
          <a:xfrm>
            <a:off x="3924300" y="3644900"/>
            <a:ext cx="32956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1        0            1          0         0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30740" name="Text Box 21"/>
          <p:cNvSpPr txBox="1"/>
          <p:nvPr/>
        </p:nvSpPr>
        <p:spPr>
          <a:xfrm>
            <a:off x="3924300" y="4005263"/>
            <a:ext cx="32956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1        0            1          0         0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30741" name="Text Box 22"/>
          <p:cNvSpPr txBox="1"/>
          <p:nvPr/>
        </p:nvSpPr>
        <p:spPr>
          <a:xfrm>
            <a:off x="3924300" y="4359275"/>
            <a:ext cx="3359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1        0            0          0          0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30742" name="Text Box 23"/>
          <p:cNvSpPr txBox="1"/>
          <p:nvPr/>
        </p:nvSpPr>
        <p:spPr>
          <a:xfrm>
            <a:off x="3924300" y="4725988"/>
            <a:ext cx="3359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0        0            0          1          0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62488" name="Line 24"/>
          <p:cNvSpPr/>
          <p:nvPr/>
        </p:nvSpPr>
        <p:spPr>
          <a:xfrm>
            <a:off x="1835150" y="5661025"/>
            <a:ext cx="6192838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2489" name="Text Box 25"/>
          <p:cNvSpPr txBox="1"/>
          <p:nvPr/>
        </p:nvSpPr>
        <p:spPr>
          <a:xfrm>
            <a:off x="3995738" y="5243513"/>
            <a:ext cx="3359150" cy="3667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8       6             4         4           2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30745" name="Text Box 26"/>
          <p:cNvSpPr txBox="1"/>
          <p:nvPr/>
        </p:nvSpPr>
        <p:spPr>
          <a:xfrm>
            <a:off x="7956550" y="1412875"/>
            <a:ext cx="184150" cy="3667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endParaRPr lang="zh-CN" altLang="zh-CN" dirty="0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62491" name="Text Box 27"/>
          <p:cNvSpPr txBox="1"/>
          <p:nvPr/>
        </p:nvSpPr>
        <p:spPr>
          <a:xfrm>
            <a:off x="7885113" y="1346200"/>
            <a:ext cx="311150" cy="36639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>
              <a:lnSpc>
                <a:spcPct val="130000"/>
              </a:lnSpc>
            </a:pP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4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  <a:p>
            <a:pPr indent="0">
              <a:lnSpc>
                <a:spcPct val="130000"/>
              </a:lnSpc>
            </a:pP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4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  <a:p>
            <a:pPr indent="0">
              <a:lnSpc>
                <a:spcPct val="130000"/>
              </a:lnSpc>
            </a:pP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3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  <a:p>
            <a:pPr indent="0">
              <a:lnSpc>
                <a:spcPct val="130000"/>
              </a:lnSpc>
            </a:pP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3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  <a:p>
            <a:pPr indent="0">
              <a:lnSpc>
                <a:spcPct val="130000"/>
              </a:lnSpc>
            </a:pP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2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  <a:p>
            <a:pPr indent="0">
              <a:lnSpc>
                <a:spcPct val="130000"/>
              </a:lnSpc>
            </a:pP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2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  <a:p>
            <a:pPr indent="0">
              <a:lnSpc>
                <a:spcPct val="130000"/>
              </a:lnSpc>
            </a:pP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2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  <a:p>
            <a:pPr indent="0">
              <a:lnSpc>
                <a:spcPct val="130000"/>
              </a:lnSpc>
            </a:pP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2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  <a:p>
            <a:pPr indent="0">
              <a:lnSpc>
                <a:spcPct val="130000"/>
              </a:lnSpc>
            </a:pP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1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  <a:p>
            <a:pPr indent="0">
              <a:lnSpc>
                <a:spcPct val="130000"/>
              </a:lnSpc>
            </a:pPr>
            <a:r>
              <a:rPr lang="en-US" altLang="zh-CN">
                <a:latin typeface="Arial" panose="020B0604020202090204" pitchFamily="34" charset="0"/>
                <a:ea typeface="宋体" pitchFamily="2" charset="-122"/>
              </a:rPr>
              <a:t>1</a:t>
            </a:r>
            <a:endParaRPr lang="en-US" altLang="zh-CN">
              <a:latin typeface="Arial" panose="020B0604020202090204" pitchFamily="34" charset="0"/>
              <a:ea typeface="宋体" pitchFamily="2" charset="-122"/>
            </a:endParaRPr>
          </a:p>
        </p:txBody>
      </p:sp>
      <p:grpSp>
        <p:nvGrpSpPr>
          <p:cNvPr id="62492" name="Group 28"/>
          <p:cNvGrpSpPr/>
          <p:nvPr/>
        </p:nvGrpSpPr>
        <p:grpSpPr>
          <a:xfrm>
            <a:off x="4427538" y="1557338"/>
            <a:ext cx="2232025" cy="3529012"/>
            <a:chOff x="2789" y="1389"/>
            <a:chExt cx="1406" cy="2223"/>
          </a:xfrm>
        </p:grpSpPr>
        <p:sp>
          <p:nvSpPr>
            <p:cNvPr id="30748" name="Line 29"/>
            <p:cNvSpPr/>
            <p:nvPr/>
          </p:nvSpPr>
          <p:spPr>
            <a:xfrm flipV="1">
              <a:off x="2789" y="3158"/>
              <a:ext cx="0" cy="454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749" name="Line 30"/>
            <p:cNvSpPr/>
            <p:nvPr/>
          </p:nvSpPr>
          <p:spPr>
            <a:xfrm flipV="1">
              <a:off x="3198" y="2205"/>
              <a:ext cx="0" cy="95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750" name="Line 31"/>
            <p:cNvSpPr/>
            <p:nvPr/>
          </p:nvSpPr>
          <p:spPr>
            <a:xfrm flipV="1">
              <a:off x="3787" y="1752"/>
              <a:ext cx="0" cy="45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751" name="Line 32"/>
            <p:cNvSpPr/>
            <p:nvPr/>
          </p:nvSpPr>
          <p:spPr>
            <a:xfrm flipV="1">
              <a:off x="4195" y="1389"/>
              <a:ext cx="0" cy="363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752" name="Line 33"/>
            <p:cNvSpPr/>
            <p:nvPr/>
          </p:nvSpPr>
          <p:spPr>
            <a:xfrm>
              <a:off x="2789" y="3158"/>
              <a:ext cx="409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753" name="Line 34"/>
            <p:cNvSpPr/>
            <p:nvPr/>
          </p:nvSpPr>
          <p:spPr>
            <a:xfrm>
              <a:off x="3198" y="2205"/>
              <a:ext cx="589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0754" name="Line 35"/>
            <p:cNvSpPr/>
            <p:nvPr/>
          </p:nvSpPr>
          <p:spPr>
            <a:xfrm>
              <a:off x="3787" y="1752"/>
              <a:ext cx="408" cy="0"/>
            </a:xfrm>
            <a:prstGeom prst="line">
              <a:avLst/>
            </a:prstGeom>
            <a:ln w="38100" cap="flat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</p:spPr>
        </p:sp>
      </p:grpSp>
      <p:grpSp>
        <p:nvGrpSpPr>
          <p:cNvPr id="30755" name="Group 36"/>
          <p:cNvGrpSpPr/>
          <p:nvPr/>
        </p:nvGrpSpPr>
        <p:grpSpPr>
          <a:xfrm>
            <a:off x="3924300" y="2060575"/>
            <a:ext cx="3455988" cy="2305050"/>
            <a:chOff x="2472" y="1706"/>
            <a:chExt cx="2177" cy="1452"/>
          </a:xfrm>
        </p:grpSpPr>
        <p:sp>
          <p:nvSpPr>
            <p:cNvPr id="30756" name="Line 37"/>
            <p:cNvSpPr/>
            <p:nvPr/>
          </p:nvSpPr>
          <p:spPr>
            <a:xfrm>
              <a:off x="2472" y="3158"/>
              <a:ext cx="272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30757" name="Line 38"/>
            <p:cNvSpPr/>
            <p:nvPr/>
          </p:nvSpPr>
          <p:spPr>
            <a:xfrm>
              <a:off x="2744" y="2704"/>
              <a:ext cx="499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30758" name="Line 39"/>
            <p:cNvSpPr/>
            <p:nvPr/>
          </p:nvSpPr>
          <p:spPr>
            <a:xfrm>
              <a:off x="3243" y="2251"/>
              <a:ext cx="104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30759" name="Line 40"/>
            <p:cNvSpPr/>
            <p:nvPr/>
          </p:nvSpPr>
          <p:spPr>
            <a:xfrm>
              <a:off x="4286" y="1706"/>
              <a:ext cx="363" cy="0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30760" name="Line 41"/>
            <p:cNvSpPr/>
            <p:nvPr/>
          </p:nvSpPr>
          <p:spPr>
            <a:xfrm>
              <a:off x="2744" y="2704"/>
              <a:ext cx="0" cy="454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30761" name="Line 42"/>
            <p:cNvSpPr/>
            <p:nvPr/>
          </p:nvSpPr>
          <p:spPr>
            <a:xfrm>
              <a:off x="3243" y="2251"/>
              <a:ext cx="0" cy="453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  <p:sp>
          <p:nvSpPr>
            <p:cNvPr id="30762" name="Line 43"/>
            <p:cNvSpPr/>
            <p:nvPr/>
          </p:nvSpPr>
          <p:spPr>
            <a:xfrm>
              <a:off x="4286" y="1706"/>
              <a:ext cx="0" cy="545"/>
            </a:xfrm>
            <a:prstGeom prst="line">
              <a:avLst/>
            </a:prstGeom>
            <a:ln w="28575" cap="flat" cmpd="sng">
              <a:solidFill>
                <a:schemeClr val="tx1"/>
              </a:solidFill>
              <a:prstDash val="sysDot"/>
              <a:round/>
              <a:headEnd type="none" w="med" len="med"/>
              <a:tailEnd type="none" w="med" len="med"/>
            </a:ln>
          </p:spPr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89" grpId="0"/>
      <p:bldP spid="62491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745" name="Rectangle 4"/>
          <p:cNvSpPr/>
          <p:nvPr/>
        </p:nvSpPr>
        <p:spPr>
          <a:xfrm>
            <a:off x="468313" y="1743075"/>
            <a:ext cx="8316912" cy="42068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）作为练习训练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﹑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课程习作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﹑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课外练习，其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D*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一般为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4.0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左右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;</a:t>
            </a:r>
            <a:br>
              <a:rPr lang="en-US" altLang="zh-CN" sz="2400">
                <a:latin typeface="仿宋_GB2312" pitchFamily="49" charset="-122"/>
                <a:ea typeface="仿宋_GB2312" pitchFamily="49" charset="-122"/>
              </a:rPr>
            </a:b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）用作学习结果的测试，相应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表的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D*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一般在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0.5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左右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.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3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）当差异系数超过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0.5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时，应仔细的分析：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①学生对测试问题中的是非问题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﹑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判断问题是否出现了随机性的推测；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②测试问题是否适宜，判分是否标准；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③学生对知识的理解和掌握是否充分；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④测试问题与教育目标的对应关系是否明确、恰当。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1746" name="Rectangle 6"/>
          <p:cNvSpPr/>
          <p:nvPr/>
        </p:nvSpPr>
        <p:spPr>
          <a:xfrm>
            <a:off x="755650" y="1268413"/>
            <a:ext cx="2506663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四、差异系数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1747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Text Box 4"/>
          <p:cNvSpPr txBox="1"/>
          <p:nvPr/>
        </p:nvSpPr>
        <p:spPr>
          <a:xfrm>
            <a:off x="3059113" y="-7937"/>
            <a:ext cx="3028950" cy="57943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3200" b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S</a:t>
            </a:r>
            <a:r>
              <a:rPr lang="zh-CN" altLang="en-US" sz="3200" b="0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－</a:t>
            </a:r>
            <a:r>
              <a:rPr lang="en-US" altLang="zh-CN" sz="3200" b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P</a:t>
            </a:r>
            <a:r>
              <a:rPr lang="zh-CN" altLang="en-US" sz="3200" b="0" dirty="0">
                <a:solidFill>
                  <a:schemeClr val="bg1"/>
                </a:solidFill>
                <a:latin typeface="黑体" pitchFamily="2" charset="-122"/>
                <a:ea typeface="黑体" pitchFamily="2" charset="-122"/>
              </a:rPr>
              <a:t>表理论简介</a:t>
            </a:r>
            <a:endParaRPr lang="zh-CN" altLang="en-US" sz="3200" b="0" dirty="0">
              <a:solidFill>
                <a:schemeClr val="bg1"/>
              </a:solidFill>
              <a:latin typeface="黑体" pitchFamily="2" charset="-122"/>
              <a:ea typeface="黑体" pitchFamily="2" charset="-122"/>
            </a:endParaRPr>
          </a:p>
        </p:txBody>
      </p:sp>
      <p:sp>
        <p:nvSpPr>
          <p:cNvPr id="6149" name="Rectangle 5"/>
          <p:cNvSpPr/>
          <p:nvPr/>
        </p:nvSpPr>
        <p:spPr>
          <a:xfrm>
            <a:off x="468313" y="603250"/>
            <a:ext cx="8135937" cy="4830763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/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SP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表的优点：</a:t>
            </a:r>
            <a:endParaRPr lang="zh-CN" altLang="en-US" sz="28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indent="0"/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(1)S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一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P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表的处理与分析手续简易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 人人可做。</a:t>
            </a:r>
            <a:endParaRPr lang="zh-CN" altLang="en-US" sz="28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indent="0"/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(2)S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一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P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表的判读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一目了然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不仅可掌握全班情况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也能作出对个别学生和个别试题的判读。</a:t>
            </a:r>
            <a:endParaRPr lang="zh-CN" altLang="en-US" sz="28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indent="0"/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(3)S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一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P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表的功能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就学习诊断上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可作“量的分析”也能作“质的分析”，其功能切实又广泛。</a:t>
            </a:r>
            <a:endParaRPr lang="zh-CN" altLang="en-US" sz="28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indent="0"/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(4)S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一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P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表分析的结果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对教学、辅导及发问等都适宜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均能提供改进的资料与线索。</a:t>
            </a:r>
            <a:endParaRPr lang="zh-CN" altLang="en-US" sz="28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  <a:p>
            <a:pPr indent="0"/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(5)S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一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P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表分析不仅可用于平时测验结果的分析、试题分析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而且对习题前测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(pre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一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test)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、后测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(post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一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test)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等的分析</a:t>
            </a:r>
            <a:r>
              <a:rPr lang="en-US" altLang="zh-CN" sz="2800">
                <a:latin typeface="华文仿宋" panose="02010600040101010101" pitchFamily="2" charset="-122"/>
                <a:ea typeface="华文仿宋" panose="02010600040101010101" pitchFamily="2" charset="-122"/>
              </a:rPr>
              <a:t>,</a:t>
            </a:r>
            <a:r>
              <a:rPr lang="zh-CN" altLang="en-US" sz="2800" dirty="0">
                <a:latin typeface="华文仿宋" panose="02010600040101010101" pitchFamily="2" charset="-122"/>
                <a:ea typeface="华文仿宋" panose="02010600040101010101" pitchFamily="2" charset="-122"/>
              </a:rPr>
              <a:t>亦有很大功用。</a:t>
            </a:r>
            <a:endParaRPr lang="zh-CN" altLang="en-US" sz="2800" dirty="0">
              <a:latin typeface="华文仿宋" panose="02010600040101010101" pitchFamily="2" charset="-122"/>
              <a:ea typeface="华文仿宋" panose="02010600040101010101" pitchFamily="2" charset="-122"/>
            </a:endParaRPr>
          </a:p>
        </p:txBody>
      </p:sp>
      <p:sp>
        <p:nvSpPr>
          <p:cNvPr id="71684" name="文本框 71683"/>
          <p:cNvSpPr txBox="1"/>
          <p:nvPr/>
        </p:nvSpPr>
        <p:spPr>
          <a:xfrm>
            <a:off x="395288" y="5661025"/>
            <a:ext cx="8497887" cy="5191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 algn="ctr">
              <a:spcBef>
                <a:spcPct val="50000"/>
              </a:spcBef>
            </a:pPr>
            <a:r>
              <a:rPr lang="zh-CN" altLang="en-US" sz="2800" dirty="0">
                <a:solidFill>
                  <a:srgbClr val="FF0000"/>
                </a:solidFill>
                <a:latin typeface="Arial" panose="020B0604020202090204" pitchFamily="34" charset="0"/>
                <a:ea typeface="宋体" pitchFamily="2" charset="-122"/>
              </a:rPr>
              <a:t>模型简单、图形直观、信息量大</a:t>
            </a:r>
            <a:endParaRPr lang="zh-CN" altLang="en-US" sz="2800" dirty="0">
              <a:solidFill>
                <a:srgbClr val="FF0000"/>
              </a:solidFill>
              <a:latin typeface="Arial" panose="020B0604020202090204" pitchFamily="34" charset="0"/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7168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4210" name="Rectangle 2"/>
          <p:cNvSpPr/>
          <p:nvPr/>
        </p:nvSpPr>
        <p:spPr>
          <a:xfrm>
            <a:off x="755650" y="1628775"/>
            <a:ext cx="8137525" cy="42068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）学生的得分模式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    一个学生对测试中的每一个问题的应答结果由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表中对应的某一行中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，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的排列所表示，称这一行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，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的排列为学生的得分模式。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）问题的得分模式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    每个学生对测试中的一个问题的应答结果由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表中对应的某一列中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，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的排列所表示，称这一列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，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的排列为学生的得分模式。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2770" name="Rectangle 4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五、注意系数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32771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0">
                                            <p:txEl>
                                              <p:charRg st="0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charRg st="77" end="8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0">
                                            <p:txEl>
                                              <p:charRg st="77" end="8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charRg st="11" end="7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0">
                                            <p:txEl>
                                              <p:charRg st="11" end="7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>
                                            <p:txEl>
                                              <p:charRg st="88" end="1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4210">
                                            <p:txEl>
                                              <p:charRg st="88" end="15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3793" name="Rectangle 4"/>
          <p:cNvSpPr/>
          <p:nvPr/>
        </p:nvSpPr>
        <p:spPr>
          <a:xfrm>
            <a:off x="611188" y="1700213"/>
            <a:ext cx="8137525" cy="15398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>
              <a:lnSpc>
                <a:spcPct val="12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(1)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理想的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</a:t>
            </a:r>
            <a:br>
              <a:rPr lang="zh-CN" altLang="en-US" sz="2400" dirty="0">
                <a:latin typeface="仿宋_GB2312" pitchFamily="49" charset="-122"/>
                <a:ea typeface="仿宋_GB2312" pitchFamily="49" charset="-122"/>
              </a:rPr>
            </a:b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     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表中，就某一行而言，位于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曲线左侧的应是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的集合，位于该行右侧的应是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的集合。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3794" name="Rectangle 7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五、注意系数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33795" name="Rectangle 4"/>
          <p:cNvSpPr/>
          <p:nvPr/>
        </p:nvSpPr>
        <p:spPr>
          <a:xfrm>
            <a:off x="611188" y="3333750"/>
            <a:ext cx="7991475" cy="14636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>
              <a:lnSpc>
                <a:spcPct val="12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(2)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实际的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</a:t>
            </a:r>
            <a:br>
              <a:rPr lang="zh-CN" altLang="en-US" sz="2400" dirty="0">
                <a:latin typeface="仿宋_GB2312" pitchFamily="49" charset="-122"/>
                <a:ea typeface="仿宋_GB2312" pitchFamily="49" charset="-122"/>
              </a:rPr>
            </a:b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    学生的实际应答存在着某种不正常的状态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,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造成了实际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表中，每个学生的得分模式并非都是这样。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3796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4817" name="Rectangle 5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五、注意系数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73734" name="Text Box 6"/>
          <p:cNvSpPr txBox="1"/>
          <p:nvPr/>
        </p:nvSpPr>
        <p:spPr>
          <a:xfrm>
            <a:off x="684213" y="1844675"/>
            <a:ext cx="7910512" cy="3414713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>
              <a:lnSpc>
                <a:spcPct val="130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  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所谓学生得分的完全反应模式是指位于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曲线左侧的全部为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，位于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曲线右侧的全部为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这样一种特殊的学生得分模式。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30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    所谓问题得分的完全反应模式是指位于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曲线上端全部为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，位于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曲线下端的全部为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这样一种特殊的问题得分模式。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30000"/>
              </a:lnSpc>
            </a:pP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4819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3734">
                                            <p:txEl>
                                              <p:charRg st="0" end="5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>
                                            <p:txEl>
                                              <p:charRg st="59" end="1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4">
                                            <p:txEl>
                                              <p:charRg st="59" end="1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5841" name="Text Box 4"/>
          <p:cNvSpPr txBox="1"/>
          <p:nvPr/>
        </p:nvSpPr>
        <p:spPr>
          <a:xfrm>
            <a:off x="179388" y="4365625"/>
            <a:ext cx="8280400" cy="22320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>
              <a:spcBef>
                <a:spcPct val="20000"/>
              </a:spcBef>
            </a:pPr>
            <a:endParaRPr lang="zh-CN" altLang="en-US" sz="3000" dirty="0">
              <a:solidFill>
                <a:srgbClr val="000000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0">
              <a:spcBef>
                <a:spcPct val="20000"/>
              </a:spcBef>
            </a:pPr>
            <a:r>
              <a:rPr lang="en-US" altLang="zh-CN" sz="3200" err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CS</a:t>
            </a:r>
            <a:r>
              <a:rPr lang="en-US" altLang="zh-CN" sz="2000" err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i</a:t>
            </a:r>
            <a:r>
              <a:rPr lang="en-US" altLang="zh-CN" sz="3200">
                <a:solidFill>
                  <a:srgbClr val="FF0000"/>
                </a:solidFill>
                <a:latin typeface="Tahoma" panose="020B0804030504040204" pitchFamily="34" charset="0"/>
                <a:ea typeface="宋体" pitchFamily="2" charset="-122"/>
              </a:rPr>
              <a:t>﹦</a:t>
            </a:r>
            <a:endParaRPr lang="en-US" altLang="zh-CN" sz="3200">
              <a:solidFill>
                <a:srgbClr val="FF0000"/>
              </a:solidFill>
              <a:latin typeface="Tahoma" panose="020B0804030504040204" pitchFamily="34" charset="0"/>
              <a:ea typeface="宋体" pitchFamily="2" charset="-122"/>
            </a:endParaRPr>
          </a:p>
          <a:p>
            <a:pPr indent="0">
              <a:spcBef>
                <a:spcPct val="20000"/>
              </a:spcBef>
            </a:pPr>
            <a:endParaRPr lang="en-US" altLang="zh-CN" sz="2600" baseline="-2500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0">
              <a:spcBef>
                <a:spcPct val="20000"/>
              </a:spcBef>
            </a:pPr>
            <a:endParaRPr lang="en-US" altLang="zh-CN" sz="2600" baseline="-2500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0">
              <a:spcBef>
                <a:spcPct val="20000"/>
              </a:spcBef>
              <a:buChar char="•"/>
            </a:pPr>
            <a:endParaRPr lang="en-US" altLang="zh-CN" sz="260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35842" name="Group 5"/>
          <p:cNvGrpSpPr/>
          <p:nvPr/>
        </p:nvGrpSpPr>
        <p:grpSpPr>
          <a:xfrm>
            <a:off x="1403350" y="4545013"/>
            <a:ext cx="6985000" cy="1620837"/>
            <a:chOff x="884" y="799"/>
            <a:chExt cx="4400" cy="1021"/>
          </a:xfrm>
        </p:grpSpPr>
        <p:sp>
          <p:nvSpPr>
            <p:cNvPr id="35843" name="Text Box 6"/>
            <p:cNvSpPr txBox="1"/>
            <p:nvPr/>
          </p:nvSpPr>
          <p:spPr>
            <a:xfrm>
              <a:off x="1065" y="799"/>
              <a:ext cx="1860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/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对应于</a:t>
              </a:r>
              <a:r>
                <a:rPr lang="en-US" altLang="zh-CN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S</a:t>
              </a:r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线左边为</a:t>
              </a:r>
              <a:r>
                <a:rPr lang="zh-CN" altLang="en-US" sz="2400" dirty="0">
                  <a:solidFill>
                    <a:srgbClr val="FF0000"/>
                  </a:solidFill>
                  <a:latin typeface="Arial" panose="020B0604020202090204" pitchFamily="34" charset="0"/>
                  <a:ea typeface="楷体_GB2312" pitchFamily="49" charset="-122"/>
                </a:rPr>
                <a:t>“</a:t>
              </a:r>
              <a:r>
                <a:rPr lang="en-US" altLang="zh-CN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0</a:t>
              </a:r>
              <a:r>
                <a:rPr lang="en-US" altLang="zh-CN" sz="2400">
                  <a:solidFill>
                    <a:srgbClr val="FF0000"/>
                  </a:solidFill>
                  <a:latin typeface="Arial" panose="020B0604020202090204" pitchFamily="34" charset="0"/>
                  <a:ea typeface="楷体_GB2312" pitchFamily="49" charset="-122"/>
                </a:rPr>
                <a:t>”</a:t>
              </a:r>
              <a:endPara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  <a:p>
              <a:pPr indent="0"/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的问题答对人数之和</a:t>
              </a:r>
              <a:endPara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5844" name="Text Box 7"/>
            <p:cNvSpPr txBox="1"/>
            <p:nvPr/>
          </p:nvSpPr>
          <p:spPr>
            <a:xfrm>
              <a:off x="3197" y="799"/>
              <a:ext cx="1860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/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对应于</a:t>
              </a:r>
              <a:r>
                <a:rPr lang="en-US" altLang="zh-CN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S</a:t>
              </a:r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线右边为</a:t>
              </a:r>
              <a:r>
                <a:rPr lang="zh-CN" altLang="en-US" sz="2400" dirty="0">
                  <a:solidFill>
                    <a:srgbClr val="FF0000"/>
                  </a:solidFill>
                  <a:latin typeface="Arial" panose="020B0604020202090204" pitchFamily="34" charset="0"/>
                  <a:ea typeface="楷体_GB2312" pitchFamily="49" charset="-122"/>
                </a:rPr>
                <a:t>“</a:t>
              </a:r>
              <a:r>
                <a:rPr lang="en-US" altLang="zh-CN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1</a:t>
              </a:r>
              <a:r>
                <a:rPr lang="en-US" altLang="zh-CN" sz="2400">
                  <a:solidFill>
                    <a:srgbClr val="FF0000"/>
                  </a:solidFill>
                  <a:latin typeface="Arial" panose="020B0604020202090204" pitchFamily="34" charset="0"/>
                  <a:ea typeface="楷体_GB2312" pitchFamily="49" charset="-122"/>
                </a:rPr>
                <a:t>”</a:t>
              </a:r>
              <a:endPara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  <a:p>
              <a:pPr indent="0"/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的问题答对人数之和</a:t>
              </a:r>
              <a:endPara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5845" name="Text Box 8"/>
            <p:cNvSpPr txBox="1"/>
            <p:nvPr/>
          </p:nvSpPr>
          <p:spPr>
            <a:xfrm>
              <a:off x="2880" y="890"/>
              <a:ext cx="31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>
                <a:spcBef>
                  <a:spcPct val="50000"/>
                </a:spcBef>
              </a:pPr>
              <a:r>
                <a:rPr lang="zh-CN" altLang="en-US" sz="2800" dirty="0">
                  <a:latin typeface="Tahoma" panose="020B0804030504040204" pitchFamily="34" charset="0"/>
                  <a:ea typeface="楷体_GB2312" pitchFamily="49" charset="-122"/>
                </a:rPr>
                <a:t>－</a:t>
              </a:r>
              <a:endParaRPr lang="zh-CN" altLang="en-US" sz="2800" dirty="0">
                <a:latin typeface="Tahoma" panose="020B0804030504040204" pitchFamily="34" charset="0"/>
                <a:ea typeface="楷体_GB2312" pitchFamily="49" charset="-122"/>
              </a:endParaRPr>
            </a:p>
          </p:txBody>
        </p:sp>
        <p:sp>
          <p:nvSpPr>
            <p:cNvPr id="35846" name="AutoShape 9"/>
            <p:cNvSpPr/>
            <p:nvPr/>
          </p:nvSpPr>
          <p:spPr>
            <a:xfrm>
              <a:off x="1020" y="845"/>
              <a:ext cx="1905" cy="408"/>
            </a:xfrm>
            <a:prstGeom prst="bracketPair">
              <a:avLst>
                <a:gd name="adj" fmla="val 16667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indent="0"/>
              <a:endParaRPr lang="zh-CN" altLang="en-US" dirty="0">
                <a:latin typeface="Arial" panose="020B0604020202090204" pitchFamily="34" charset="0"/>
                <a:ea typeface="宋体" pitchFamily="2" charset="-122"/>
              </a:endParaRPr>
            </a:p>
          </p:txBody>
        </p:sp>
        <p:sp>
          <p:nvSpPr>
            <p:cNvPr id="35847" name="AutoShape 10"/>
            <p:cNvSpPr/>
            <p:nvPr/>
          </p:nvSpPr>
          <p:spPr>
            <a:xfrm>
              <a:off x="3197" y="845"/>
              <a:ext cx="1860" cy="408"/>
            </a:xfrm>
            <a:prstGeom prst="bracketPair">
              <a:avLst>
                <a:gd name="adj" fmla="val 16667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indent="0"/>
              <a:endParaRPr lang="zh-CN" altLang="en-US" dirty="0">
                <a:latin typeface="Arial" panose="020B0604020202090204" pitchFamily="34" charset="0"/>
                <a:ea typeface="宋体" pitchFamily="2" charset="-122"/>
              </a:endParaRPr>
            </a:p>
          </p:txBody>
        </p:sp>
        <p:sp>
          <p:nvSpPr>
            <p:cNvPr id="35848" name="Line 11"/>
            <p:cNvSpPr/>
            <p:nvPr/>
          </p:nvSpPr>
          <p:spPr>
            <a:xfrm>
              <a:off x="884" y="1298"/>
              <a:ext cx="4400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5849" name="AutoShape 12"/>
            <p:cNvSpPr/>
            <p:nvPr/>
          </p:nvSpPr>
          <p:spPr>
            <a:xfrm>
              <a:off x="1020" y="1343"/>
              <a:ext cx="1406" cy="408"/>
            </a:xfrm>
            <a:prstGeom prst="bracketPair">
              <a:avLst>
                <a:gd name="adj" fmla="val 16667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indent="0"/>
              <a:endParaRPr lang="zh-CN" altLang="en-US" dirty="0">
                <a:latin typeface="Arial" panose="020B0604020202090204" pitchFamily="34" charset="0"/>
                <a:ea typeface="宋体" pitchFamily="2" charset="-122"/>
              </a:endParaRPr>
            </a:p>
          </p:txBody>
        </p:sp>
        <p:sp>
          <p:nvSpPr>
            <p:cNvPr id="35850" name="AutoShape 13"/>
            <p:cNvSpPr/>
            <p:nvPr/>
          </p:nvSpPr>
          <p:spPr>
            <a:xfrm>
              <a:off x="2653" y="1343"/>
              <a:ext cx="907" cy="408"/>
            </a:xfrm>
            <a:prstGeom prst="bracketPair">
              <a:avLst>
                <a:gd name="adj" fmla="val 16667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indent="0"/>
              <a:endParaRPr lang="zh-CN" altLang="en-US" dirty="0">
                <a:latin typeface="Arial" panose="020B0604020202090204" pitchFamily="34" charset="0"/>
                <a:ea typeface="宋体" pitchFamily="2" charset="-122"/>
              </a:endParaRPr>
            </a:p>
          </p:txBody>
        </p:sp>
        <p:sp>
          <p:nvSpPr>
            <p:cNvPr id="35851" name="AutoShape 14"/>
            <p:cNvSpPr/>
            <p:nvPr/>
          </p:nvSpPr>
          <p:spPr>
            <a:xfrm>
              <a:off x="3787" y="1343"/>
              <a:ext cx="952" cy="408"/>
            </a:xfrm>
            <a:prstGeom prst="bracketPair">
              <a:avLst>
                <a:gd name="adj" fmla="val 16667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indent="0"/>
              <a:endParaRPr lang="zh-CN" altLang="en-US" dirty="0">
                <a:latin typeface="Arial" panose="020B0604020202090204" pitchFamily="34" charset="0"/>
                <a:ea typeface="宋体" pitchFamily="2" charset="-122"/>
              </a:endParaRPr>
            </a:p>
          </p:txBody>
        </p:sp>
        <p:sp>
          <p:nvSpPr>
            <p:cNvPr id="35852" name="Text Box 15"/>
            <p:cNvSpPr txBox="1"/>
            <p:nvPr/>
          </p:nvSpPr>
          <p:spPr>
            <a:xfrm>
              <a:off x="1065" y="1302"/>
              <a:ext cx="1406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S</a:t>
              </a:r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线左边各题目正答数之和</a:t>
              </a:r>
              <a:endPara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5853" name="Text Box 16"/>
            <p:cNvSpPr txBox="1"/>
            <p:nvPr/>
          </p:nvSpPr>
          <p:spPr>
            <a:xfrm>
              <a:off x="2653" y="1298"/>
              <a:ext cx="95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S</a:t>
              </a:r>
              <a:r>
                <a:rPr lang="en-US" altLang="zh-CN" sz="20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i</a:t>
              </a:r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学生的得分率</a:t>
              </a:r>
              <a:endPara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5854" name="Text Box 17"/>
            <p:cNvSpPr txBox="1"/>
            <p:nvPr/>
          </p:nvSpPr>
          <p:spPr>
            <a:xfrm>
              <a:off x="3877" y="1298"/>
              <a:ext cx="1044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>
                <a:spcBef>
                  <a:spcPct val="50000"/>
                </a:spcBef>
              </a:pPr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全体学生得分总和</a:t>
              </a:r>
              <a:endPara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5855" name="Text Box 18"/>
            <p:cNvSpPr txBox="1"/>
            <p:nvPr/>
          </p:nvSpPr>
          <p:spPr>
            <a:xfrm>
              <a:off x="2380" y="1379"/>
              <a:ext cx="31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>
                <a:spcBef>
                  <a:spcPct val="50000"/>
                </a:spcBef>
              </a:pPr>
              <a:r>
                <a:rPr lang="zh-CN" altLang="en-US" sz="2800" dirty="0">
                  <a:latin typeface="Tahoma" panose="020B0804030504040204" pitchFamily="34" charset="0"/>
                  <a:ea typeface="楷体_GB2312" pitchFamily="49" charset="-122"/>
                </a:rPr>
                <a:t>－</a:t>
              </a:r>
              <a:endParaRPr lang="zh-CN" altLang="en-US" sz="2800" dirty="0">
                <a:latin typeface="Tahoma" panose="020B0804030504040204" pitchFamily="34" charset="0"/>
                <a:ea typeface="楷体_GB2312" pitchFamily="49" charset="-122"/>
              </a:endParaRPr>
            </a:p>
          </p:txBody>
        </p:sp>
        <p:sp>
          <p:nvSpPr>
            <p:cNvPr id="35856" name="Text Box 19"/>
            <p:cNvSpPr txBox="1"/>
            <p:nvPr/>
          </p:nvSpPr>
          <p:spPr>
            <a:xfrm>
              <a:off x="3514" y="1430"/>
              <a:ext cx="318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>
                <a:spcBef>
                  <a:spcPct val="50000"/>
                </a:spcBef>
              </a:pPr>
              <a:r>
                <a:rPr lang="en-US" altLang="zh-CN">
                  <a:solidFill>
                    <a:srgbClr val="000000"/>
                  </a:solidFill>
                  <a:latin typeface="Tahoma" panose="020B0804030504040204" pitchFamily="34" charset="0"/>
                  <a:ea typeface="宋体" pitchFamily="2" charset="-122"/>
                </a:rPr>
                <a:t>×</a:t>
              </a:r>
              <a:endParaRPr lang="en-US" altLang="zh-CN">
                <a:solidFill>
                  <a:srgbClr val="000000"/>
                </a:solidFill>
                <a:latin typeface="Tahoma" panose="020B0804030504040204" pitchFamily="34" charset="0"/>
                <a:ea typeface="宋体" pitchFamily="2" charset="-122"/>
              </a:endParaRPr>
            </a:p>
          </p:txBody>
        </p:sp>
      </p:grpSp>
      <p:sp>
        <p:nvSpPr>
          <p:cNvPr id="35857" name="Rectangle 37"/>
          <p:cNvSpPr/>
          <p:nvPr/>
        </p:nvSpPr>
        <p:spPr>
          <a:xfrm>
            <a:off x="-36512" y="476250"/>
            <a:ext cx="2327275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五、注意系数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pic>
        <p:nvPicPr>
          <p:cNvPr id="35858" name="图片 6453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25" y="981075"/>
            <a:ext cx="9109075" cy="9715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859" name="图片 645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050" y="1916113"/>
            <a:ext cx="4324350" cy="9429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5860" name="图片 645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708275"/>
            <a:ext cx="9144000" cy="1676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5861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6865" name="Rectangle 4"/>
          <p:cNvSpPr/>
          <p:nvPr/>
        </p:nvSpPr>
        <p:spPr>
          <a:xfrm>
            <a:off x="827088" y="1773238"/>
            <a:ext cx="631348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学生警告系数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CSi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线两边的</a:t>
            </a:r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“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en-US" altLang="zh-CN" sz="2400">
                <a:latin typeface="Arial" panose="020B0604020202090204" pitchFamily="34" charset="0"/>
                <a:ea typeface="仿宋_GB2312" pitchFamily="49" charset="-122"/>
              </a:rPr>
              <a:t>”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和</a:t>
            </a:r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“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en-US" altLang="zh-CN" sz="2400">
                <a:latin typeface="Arial" panose="020B0604020202090204" pitchFamily="34" charset="0"/>
                <a:ea typeface="仿宋_GB2312" pitchFamily="49" charset="-122"/>
              </a:rPr>
              <a:t>”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的分布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6866" name="Rectangle 6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五、注意系数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75783" name="Rectangle 7"/>
          <p:cNvSpPr/>
          <p:nvPr/>
        </p:nvSpPr>
        <p:spPr>
          <a:xfrm>
            <a:off x="827088" y="2205038"/>
            <a:ext cx="6769100" cy="19208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当警告系数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CSi≤0.50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时，可以不予理会；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当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0.75&gt;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CSi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&gt;0.50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时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,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就要提醒注意；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当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CSi≥0.75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时就要对这个学生进行详尽的分析，应给予特别注意。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6868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5783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charRg st="23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783">
                                            <p:txEl>
                                              <p:charRg st="23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3">
                                            <p:txEl>
                                              <p:charRg st="47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783">
                                            <p:txEl>
                                              <p:charRg st="47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7889" name="Rectangle 6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五、注意系数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pic>
        <p:nvPicPr>
          <p:cNvPr id="37890" name="图片 6656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0825" y="2000250"/>
            <a:ext cx="8496300" cy="3660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7891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8913" name="Rectangle 4"/>
          <p:cNvSpPr/>
          <p:nvPr/>
        </p:nvSpPr>
        <p:spPr>
          <a:xfrm>
            <a:off x="611188" y="1773238"/>
            <a:ext cx="8353425" cy="19208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对于特异的得分模式，需要在几个方面应予以一定的重视。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a.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学习是否充分，学习能力是否稳定；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b.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是否具备回答测试中各种问题的基础知识；</a:t>
            </a:r>
            <a:br>
              <a:rPr lang="zh-CN" altLang="en-US" sz="2400" dirty="0">
                <a:latin typeface="仿宋_GB2312" pitchFamily="49" charset="-122"/>
                <a:ea typeface="仿宋_GB2312" pitchFamily="49" charset="-122"/>
              </a:rPr>
            </a:b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c.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该生对问题的理解和掌握与其他学生是否有明显的差别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.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38914" name="Rectangle 6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五、注意系数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38915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Text Box 2"/>
          <p:cNvSpPr txBox="1"/>
          <p:nvPr/>
        </p:nvSpPr>
        <p:spPr>
          <a:xfrm>
            <a:off x="611188" y="2205038"/>
            <a:ext cx="8062912" cy="27781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>
              <a:spcBef>
                <a:spcPct val="20000"/>
              </a:spcBef>
            </a:pPr>
            <a:r>
              <a:rPr lang="zh-CN" altLang="en-US" sz="3000" dirty="0">
                <a:latin typeface="楷体_GB2312" pitchFamily="49" charset="-122"/>
                <a:ea typeface="楷体_GB2312" pitchFamily="49" charset="-122"/>
              </a:rPr>
              <a:t>类似的，对问题警告系数的计算公式为：</a:t>
            </a:r>
            <a:endParaRPr lang="zh-CN" altLang="en-US" sz="3000" dirty="0">
              <a:latin typeface="楷体_GB2312" pitchFamily="49" charset="-122"/>
              <a:ea typeface="楷体_GB2312" pitchFamily="49" charset="-122"/>
            </a:endParaRPr>
          </a:p>
          <a:p>
            <a:pPr indent="0">
              <a:spcBef>
                <a:spcPct val="20000"/>
              </a:spcBef>
            </a:pPr>
            <a:endParaRPr lang="zh-CN" altLang="en-US" sz="3200" dirty="0">
              <a:latin typeface="楷体_GB2312" pitchFamily="49" charset="-122"/>
              <a:ea typeface="楷体_GB2312" pitchFamily="49" charset="-122"/>
            </a:endParaRPr>
          </a:p>
          <a:p>
            <a:pPr indent="0">
              <a:spcBef>
                <a:spcPct val="20000"/>
              </a:spcBef>
            </a:pPr>
            <a:r>
              <a:rPr lang="en-US" altLang="zh-CN" sz="3200" err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CP</a:t>
            </a:r>
            <a:r>
              <a:rPr lang="en-US" altLang="zh-CN" sz="2000" err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j</a:t>
            </a:r>
            <a:r>
              <a:rPr lang="en-US" altLang="zh-CN" sz="32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﹦</a:t>
            </a:r>
            <a:endParaRPr lang="en-US" altLang="zh-CN" sz="320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0">
              <a:spcBef>
                <a:spcPct val="20000"/>
              </a:spcBef>
            </a:pPr>
            <a:endParaRPr lang="en-US" altLang="zh-CN" sz="320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indent="0">
              <a:spcBef>
                <a:spcPct val="20000"/>
              </a:spcBef>
              <a:buChar char="•"/>
            </a:pPr>
            <a:endParaRPr lang="en-US" altLang="zh-CN" sz="260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39938" name="Group 20"/>
          <p:cNvGrpSpPr/>
          <p:nvPr/>
        </p:nvGrpSpPr>
        <p:grpSpPr>
          <a:xfrm>
            <a:off x="1619250" y="2852738"/>
            <a:ext cx="6985000" cy="1620837"/>
            <a:chOff x="839" y="2681"/>
            <a:chExt cx="4400" cy="1021"/>
          </a:xfrm>
        </p:grpSpPr>
        <p:sp>
          <p:nvSpPr>
            <p:cNvPr id="39939" name="Text Box 21"/>
            <p:cNvSpPr txBox="1"/>
            <p:nvPr/>
          </p:nvSpPr>
          <p:spPr>
            <a:xfrm>
              <a:off x="1020" y="2681"/>
              <a:ext cx="1860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/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对应于</a:t>
              </a:r>
              <a:r>
                <a:rPr lang="en-US" altLang="zh-CN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P</a:t>
              </a:r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线上方为</a:t>
              </a:r>
              <a:r>
                <a:rPr lang="zh-CN" altLang="en-US" sz="2400" dirty="0">
                  <a:solidFill>
                    <a:srgbClr val="FF0000"/>
                  </a:solidFill>
                  <a:latin typeface="Arial" panose="020B0604020202090204" pitchFamily="34" charset="0"/>
                  <a:ea typeface="楷体_GB2312" pitchFamily="49" charset="-122"/>
                </a:rPr>
                <a:t>“</a:t>
              </a:r>
              <a:r>
                <a:rPr lang="en-US" altLang="zh-CN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0</a:t>
              </a:r>
              <a:r>
                <a:rPr lang="en-US" altLang="zh-CN" sz="2400">
                  <a:solidFill>
                    <a:srgbClr val="FF0000"/>
                  </a:solidFill>
                  <a:latin typeface="Arial" panose="020B0604020202090204" pitchFamily="34" charset="0"/>
                  <a:ea typeface="楷体_GB2312" pitchFamily="49" charset="-122"/>
                </a:rPr>
                <a:t>”</a:t>
              </a:r>
              <a:endPara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  <a:p>
              <a:pPr indent="0"/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的学生得分总数之和</a:t>
              </a:r>
              <a:endPara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9940" name="Text Box 22"/>
            <p:cNvSpPr txBox="1"/>
            <p:nvPr/>
          </p:nvSpPr>
          <p:spPr>
            <a:xfrm>
              <a:off x="3152" y="2681"/>
              <a:ext cx="1905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/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对应于</a:t>
              </a:r>
              <a:r>
                <a:rPr lang="en-US" altLang="zh-CN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P</a:t>
              </a:r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线下方为</a:t>
              </a:r>
              <a:r>
                <a:rPr lang="zh-CN" altLang="en-US" sz="2400" dirty="0">
                  <a:solidFill>
                    <a:srgbClr val="FF0000"/>
                  </a:solidFill>
                  <a:latin typeface="Arial" panose="020B0604020202090204" pitchFamily="34" charset="0"/>
                  <a:ea typeface="楷体_GB2312" pitchFamily="49" charset="-122"/>
                </a:rPr>
                <a:t>“</a:t>
              </a:r>
              <a:r>
                <a:rPr lang="en-US" altLang="zh-CN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1</a:t>
              </a:r>
              <a:r>
                <a:rPr lang="en-US" altLang="zh-CN" sz="2400">
                  <a:solidFill>
                    <a:srgbClr val="FF0000"/>
                  </a:solidFill>
                  <a:latin typeface="Arial" panose="020B0604020202090204" pitchFamily="34" charset="0"/>
                  <a:ea typeface="楷体_GB2312" pitchFamily="49" charset="-122"/>
                </a:rPr>
                <a:t>”</a:t>
              </a:r>
              <a:endParaRPr lang="en-US" altLang="zh-CN" sz="240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  <a:p>
              <a:pPr indent="0"/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的学生得分总数之和</a:t>
              </a:r>
              <a:endPara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9941" name="Text Box 23"/>
            <p:cNvSpPr txBox="1"/>
            <p:nvPr/>
          </p:nvSpPr>
          <p:spPr>
            <a:xfrm>
              <a:off x="2835" y="2772"/>
              <a:ext cx="31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Tahoma" panose="020B0804030504040204" pitchFamily="34" charset="0"/>
                  <a:ea typeface="楷体_GB2312" pitchFamily="49" charset="-122"/>
                </a:rPr>
                <a:t>－</a:t>
              </a:r>
              <a:endParaRPr lang="zh-CN" altLang="en-US" sz="2800" dirty="0">
                <a:solidFill>
                  <a:srgbClr val="FF0000"/>
                </a:solidFill>
                <a:latin typeface="Tahoma" panose="020B0804030504040204" pitchFamily="34" charset="0"/>
                <a:ea typeface="楷体_GB2312" pitchFamily="49" charset="-122"/>
              </a:endParaRPr>
            </a:p>
          </p:txBody>
        </p:sp>
        <p:sp>
          <p:nvSpPr>
            <p:cNvPr id="39942" name="AutoShape 24"/>
            <p:cNvSpPr/>
            <p:nvPr/>
          </p:nvSpPr>
          <p:spPr>
            <a:xfrm>
              <a:off x="975" y="2727"/>
              <a:ext cx="1905" cy="408"/>
            </a:xfrm>
            <a:prstGeom prst="bracketPair">
              <a:avLst>
                <a:gd name="adj" fmla="val 16667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indent="0"/>
              <a:endParaRPr lang="zh-CN" altLang="en-US" dirty="0">
                <a:solidFill>
                  <a:srgbClr val="FF0000"/>
                </a:solidFill>
                <a:latin typeface="Arial" panose="020B0604020202090204" pitchFamily="34" charset="0"/>
                <a:ea typeface="宋体" pitchFamily="2" charset="-122"/>
              </a:endParaRPr>
            </a:p>
          </p:txBody>
        </p:sp>
        <p:sp>
          <p:nvSpPr>
            <p:cNvPr id="39943" name="AutoShape 25"/>
            <p:cNvSpPr/>
            <p:nvPr/>
          </p:nvSpPr>
          <p:spPr>
            <a:xfrm>
              <a:off x="3152" y="2727"/>
              <a:ext cx="1860" cy="408"/>
            </a:xfrm>
            <a:prstGeom prst="bracketPair">
              <a:avLst>
                <a:gd name="adj" fmla="val 16667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indent="0"/>
              <a:endParaRPr lang="zh-CN" altLang="en-US" dirty="0">
                <a:solidFill>
                  <a:srgbClr val="FF0000"/>
                </a:solidFill>
                <a:latin typeface="Arial" panose="020B0604020202090204" pitchFamily="34" charset="0"/>
                <a:ea typeface="宋体" pitchFamily="2" charset="-122"/>
              </a:endParaRPr>
            </a:p>
          </p:txBody>
        </p:sp>
        <p:sp>
          <p:nvSpPr>
            <p:cNvPr id="39944" name="Line 26"/>
            <p:cNvSpPr/>
            <p:nvPr/>
          </p:nvSpPr>
          <p:spPr>
            <a:xfrm>
              <a:off x="839" y="3180"/>
              <a:ext cx="4400" cy="0"/>
            </a:xfrm>
            <a:prstGeom prst="line">
              <a:avLst/>
            </a:prstGeom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</p:sp>
        <p:sp>
          <p:nvSpPr>
            <p:cNvPr id="39945" name="AutoShape 27"/>
            <p:cNvSpPr/>
            <p:nvPr/>
          </p:nvSpPr>
          <p:spPr>
            <a:xfrm>
              <a:off x="975" y="3225"/>
              <a:ext cx="1406" cy="408"/>
            </a:xfrm>
            <a:prstGeom prst="bracketPair">
              <a:avLst>
                <a:gd name="adj" fmla="val 16667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indent="0"/>
              <a:endParaRPr lang="zh-CN" altLang="en-US" dirty="0">
                <a:solidFill>
                  <a:srgbClr val="FF0000"/>
                </a:solidFill>
                <a:latin typeface="Arial" panose="020B0604020202090204" pitchFamily="34" charset="0"/>
                <a:ea typeface="宋体" pitchFamily="2" charset="-122"/>
              </a:endParaRPr>
            </a:p>
          </p:txBody>
        </p:sp>
        <p:sp>
          <p:nvSpPr>
            <p:cNvPr id="39946" name="AutoShape 28"/>
            <p:cNvSpPr/>
            <p:nvPr/>
          </p:nvSpPr>
          <p:spPr>
            <a:xfrm>
              <a:off x="2608" y="3225"/>
              <a:ext cx="907" cy="408"/>
            </a:xfrm>
            <a:prstGeom prst="bracketPair">
              <a:avLst>
                <a:gd name="adj" fmla="val 16667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indent="0"/>
              <a:endParaRPr lang="zh-CN" altLang="en-US" dirty="0">
                <a:solidFill>
                  <a:srgbClr val="FF0000"/>
                </a:solidFill>
                <a:latin typeface="Arial" panose="020B0604020202090204" pitchFamily="34" charset="0"/>
                <a:ea typeface="宋体" pitchFamily="2" charset="-122"/>
              </a:endParaRPr>
            </a:p>
          </p:txBody>
        </p:sp>
        <p:sp>
          <p:nvSpPr>
            <p:cNvPr id="39947" name="AutoShape 29"/>
            <p:cNvSpPr/>
            <p:nvPr/>
          </p:nvSpPr>
          <p:spPr>
            <a:xfrm>
              <a:off x="3742" y="3225"/>
              <a:ext cx="952" cy="408"/>
            </a:xfrm>
            <a:prstGeom prst="bracketPair">
              <a:avLst>
                <a:gd name="adj" fmla="val 16667"/>
              </a:avLst>
            </a:prstGeom>
            <a:noFill/>
            <a:ln w="19050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wrap="none" anchor="ctr"/>
            <a:p>
              <a:pPr indent="0"/>
              <a:endParaRPr lang="zh-CN" altLang="en-US" dirty="0">
                <a:solidFill>
                  <a:srgbClr val="FF0000"/>
                </a:solidFill>
                <a:latin typeface="Arial" panose="020B0604020202090204" pitchFamily="34" charset="0"/>
                <a:ea typeface="宋体" pitchFamily="2" charset="-122"/>
              </a:endParaRPr>
            </a:p>
          </p:txBody>
        </p:sp>
        <p:sp>
          <p:nvSpPr>
            <p:cNvPr id="39948" name="Text Box 30"/>
            <p:cNvSpPr txBox="1"/>
            <p:nvPr/>
          </p:nvSpPr>
          <p:spPr>
            <a:xfrm>
              <a:off x="1020" y="3184"/>
              <a:ext cx="1406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>
                <a:spcBef>
                  <a:spcPct val="50000"/>
                </a:spcBef>
              </a:pPr>
              <a:r>
                <a:rPr lang="en-US" altLang="zh-CN" sz="240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P</a:t>
              </a:r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线上方各学生得分总数之和</a:t>
              </a:r>
              <a:endPara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9949" name="Text Box 31"/>
            <p:cNvSpPr txBox="1"/>
            <p:nvPr/>
          </p:nvSpPr>
          <p:spPr>
            <a:xfrm>
              <a:off x="2608" y="3180"/>
              <a:ext cx="952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>
                <a:spcBef>
                  <a:spcPct val="50000"/>
                </a:spcBef>
              </a:pPr>
              <a:r>
                <a:rPr lang="en-US" altLang="zh-CN" sz="2400" err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P</a:t>
              </a:r>
              <a:r>
                <a:rPr lang="en-US" altLang="zh-CN" sz="2000" err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j</a:t>
              </a:r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问题的正答率</a:t>
              </a:r>
              <a:endPara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9950" name="Text Box 32"/>
            <p:cNvSpPr txBox="1"/>
            <p:nvPr/>
          </p:nvSpPr>
          <p:spPr>
            <a:xfrm>
              <a:off x="3832" y="3180"/>
              <a:ext cx="1044" cy="518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>
                <a:spcBef>
                  <a:spcPct val="50000"/>
                </a:spcBef>
              </a:pPr>
              <a:r>
                <a:rPr lang="zh-CN" altLang="en-US" sz="2400" dirty="0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全体学生得分总和</a:t>
              </a:r>
              <a:endParaRPr lang="zh-CN" altLang="en-US" sz="24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39951" name="Text Box 33"/>
            <p:cNvSpPr txBox="1"/>
            <p:nvPr/>
          </p:nvSpPr>
          <p:spPr>
            <a:xfrm>
              <a:off x="2335" y="3261"/>
              <a:ext cx="318" cy="327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>
                <a:spcBef>
                  <a:spcPct val="50000"/>
                </a:spcBef>
              </a:pPr>
              <a:r>
                <a:rPr lang="zh-CN" altLang="en-US" sz="2800" dirty="0">
                  <a:solidFill>
                    <a:srgbClr val="FF0000"/>
                  </a:solidFill>
                  <a:latin typeface="Tahoma" panose="020B0804030504040204" pitchFamily="34" charset="0"/>
                  <a:ea typeface="楷体_GB2312" pitchFamily="49" charset="-122"/>
                </a:rPr>
                <a:t>－</a:t>
              </a:r>
              <a:endParaRPr lang="zh-CN" altLang="en-US" sz="2800" dirty="0">
                <a:solidFill>
                  <a:srgbClr val="FF0000"/>
                </a:solidFill>
                <a:latin typeface="Tahoma" panose="020B0804030504040204" pitchFamily="34" charset="0"/>
                <a:ea typeface="楷体_GB2312" pitchFamily="49" charset="-122"/>
              </a:endParaRPr>
            </a:p>
          </p:txBody>
        </p:sp>
        <p:sp>
          <p:nvSpPr>
            <p:cNvPr id="39952" name="Text Box 34"/>
            <p:cNvSpPr txBox="1"/>
            <p:nvPr/>
          </p:nvSpPr>
          <p:spPr>
            <a:xfrm>
              <a:off x="3469" y="3335"/>
              <a:ext cx="318" cy="231"/>
            </a:xfrm>
            <a:prstGeom prst="rect">
              <a:avLst/>
            </a:prstGeom>
            <a:noFill/>
            <a:ln w="9525">
              <a:noFill/>
            </a:ln>
          </p:spPr>
          <p:txBody>
            <a:bodyPr anchor="t">
              <a:spAutoFit/>
            </a:bodyPr>
            <a:p>
              <a:pPr indent="0">
                <a:spcBef>
                  <a:spcPct val="50000"/>
                </a:spcBef>
              </a:pPr>
              <a:r>
                <a:rPr lang="en-US" altLang="zh-CN">
                  <a:solidFill>
                    <a:srgbClr val="FF0000"/>
                  </a:solidFill>
                  <a:latin typeface="Tahoma" panose="020B0804030504040204" pitchFamily="34" charset="0"/>
                  <a:ea typeface="宋体" pitchFamily="2" charset="-122"/>
                </a:rPr>
                <a:t>×</a:t>
              </a:r>
              <a:endParaRPr lang="en-US" altLang="zh-CN">
                <a:solidFill>
                  <a:srgbClr val="FF0000"/>
                </a:solidFill>
                <a:latin typeface="Tahoma" panose="020B0804030504040204" pitchFamily="34" charset="0"/>
                <a:ea typeface="宋体" pitchFamily="2" charset="-122"/>
              </a:endParaRPr>
            </a:p>
          </p:txBody>
        </p:sp>
      </p:grpSp>
      <p:sp>
        <p:nvSpPr>
          <p:cNvPr id="39953" name="Rectangle 36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五、注意系数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39954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61" name="Rectangle 4"/>
          <p:cNvSpPr/>
          <p:nvPr/>
        </p:nvSpPr>
        <p:spPr>
          <a:xfrm>
            <a:off x="900113" y="1728788"/>
            <a:ext cx="631348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问题警告系数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CPj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与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线两边的</a:t>
            </a:r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“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en-US" altLang="zh-CN" sz="2400">
                <a:latin typeface="Arial" panose="020B0604020202090204" pitchFamily="34" charset="0"/>
                <a:ea typeface="仿宋_GB2312" pitchFamily="49" charset="-122"/>
              </a:rPr>
              <a:t>”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和</a:t>
            </a:r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“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en-US" altLang="zh-CN" sz="2400">
                <a:latin typeface="Arial" panose="020B0604020202090204" pitchFamily="34" charset="0"/>
                <a:ea typeface="仿宋_GB2312" pitchFamily="49" charset="-122"/>
              </a:rPr>
              <a:t>”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的分布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40962" name="Rectangle 6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五、注意系数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78855" name="Rectangle 7"/>
          <p:cNvSpPr/>
          <p:nvPr/>
        </p:nvSpPr>
        <p:spPr>
          <a:xfrm>
            <a:off x="900113" y="2133600"/>
            <a:ext cx="7848600" cy="19208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当警告系数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CPj≤0.50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时，可以不予理会；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当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0.75&gt;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CPj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&gt;0.50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时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,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就要提醒注意；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25000"/>
              </a:lnSpc>
            </a:pP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当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CPj≥0.75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时就要对这个问题进行详尽的分析，应给予特别注意。 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40964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8855">
                                            <p:txEl>
                                              <p:charRg st="0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charRg st="23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8855">
                                            <p:txEl>
                                              <p:charRg st="23" end="4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>
                                            <p:txEl>
                                              <p:charRg st="47" end="8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8855">
                                            <p:txEl>
                                              <p:charRg st="47" end="8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1985" name="Rectangle 6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五、注意系数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pic>
        <p:nvPicPr>
          <p:cNvPr id="41986" name="图片 6963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42988" y="1897063"/>
            <a:ext cx="7361237" cy="40528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987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2627313" y="1773238"/>
          <a:ext cx="4589463" cy="4464050"/>
        </p:xfrm>
        <a:graphic>
          <a:graphicData uri="http://schemas.openxmlformats.org/drawingml/2006/table">
            <a:tbl>
              <a:tblPr/>
              <a:tblGrid>
                <a:gridCol w="1114425"/>
                <a:gridCol w="3475037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A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B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C   B   E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B   C   B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B   E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A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E   A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B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A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A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D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B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B   E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C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D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C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E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E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D   C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D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B   E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E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D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E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B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C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A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B   D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B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A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B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D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A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B   E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C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D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</a:t>
                      </a: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B   C   D</a:t>
                      </a:r>
                      <a:endParaRPr kumimoji="0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56" name="Rectangle 44"/>
          <p:cNvSpPr/>
          <p:nvPr/>
        </p:nvSpPr>
        <p:spPr>
          <a:xfrm>
            <a:off x="3203575" y="765175"/>
            <a:ext cx="23304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6157" name="Rectangle 45"/>
          <p:cNvSpPr/>
          <p:nvPr/>
        </p:nvSpPr>
        <p:spPr>
          <a:xfrm>
            <a:off x="755650" y="1268413"/>
            <a:ext cx="2941638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（一）原始得分信息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6158" name="Rectangle 44"/>
          <p:cNvSpPr/>
          <p:nvPr/>
        </p:nvSpPr>
        <p:spPr>
          <a:xfrm>
            <a:off x="3419475" y="44450"/>
            <a:ext cx="23304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3009" name="Rectangle 6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六、其他参数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pic>
        <p:nvPicPr>
          <p:cNvPr id="43010" name="图片 7475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925" y="1773238"/>
            <a:ext cx="9109075" cy="1930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3011" name="图片 7475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338" y="4005263"/>
            <a:ext cx="3887787" cy="1008062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3012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4033" name="Rectangle 6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六、其他参数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pic>
        <p:nvPicPr>
          <p:cNvPr id="44034" name="图片 7578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1628775"/>
            <a:ext cx="8785225" cy="16129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035" name="图片 7578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6300" y="3235325"/>
            <a:ext cx="5162550" cy="15621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4036" name="图片 7578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863" y="4868863"/>
            <a:ext cx="7781925" cy="14573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4037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5057" name="Rectangle 6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六、其他参数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45058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pic>
        <p:nvPicPr>
          <p:cNvPr id="45059" name="图片 7680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2176463"/>
            <a:ext cx="9144000" cy="21161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060" name="Rectangle 6"/>
          <p:cNvSpPr/>
          <p:nvPr/>
        </p:nvSpPr>
        <p:spPr>
          <a:xfrm>
            <a:off x="449263" y="1685925"/>
            <a:ext cx="3762375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000" dirty="0">
                <a:latin typeface="Arial" panose="020B0604020202090204" pitchFamily="34" charset="0"/>
                <a:ea typeface="仿宋_GB2312" pitchFamily="49" charset="-122"/>
              </a:rPr>
              <a:t>（三）稳定性系数和适宜性系数</a:t>
            </a:r>
            <a:endParaRPr lang="zh-CN" altLang="en-US" sz="20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pic>
        <p:nvPicPr>
          <p:cNvPr id="45061" name="图片 7680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950" y="4300538"/>
            <a:ext cx="8929688" cy="6953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5062" name="图片 768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463" y="5084763"/>
            <a:ext cx="8964612" cy="15652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6081" name="Rectangle 6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六、其他参数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46082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46083" name="Rectangle 6"/>
          <p:cNvSpPr/>
          <p:nvPr/>
        </p:nvSpPr>
        <p:spPr>
          <a:xfrm>
            <a:off x="449263" y="1685925"/>
            <a:ext cx="1462087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000" dirty="0">
                <a:latin typeface="Arial" panose="020B0604020202090204" pitchFamily="34" charset="0"/>
                <a:ea typeface="仿宋_GB2312" pitchFamily="49" charset="-122"/>
              </a:rPr>
              <a:t>（四）信度</a:t>
            </a:r>
            <a:endParaRPr lang="zh-CN" altLang="en-US" sz="20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pic>
        <p:nvPicPr>
          <p:cNvPr id="46084" name="图片 778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2060575"/>
            <a:ext cx="8785225" cy="24479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6085" name="图片 778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6013" y="4797425"/>
            <a:ext cx="6985000" cy="5556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5" name="Rectangle 6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六、其他参数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47106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47107" name="Rectangle 6"/>
          <p:cNvSpPr/>
          <p:nvPr/>
        </p:nvSpPr>
        <p:spPr>
          <a:xfrm>
            <a:off x="687388" y="1685925"/>
            <a:ext cx="2228850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000" dirty="0">
                <a:latin typeface="Arial" panose="020B0604020202090204" pitchFamily="34" charset="0"/>
                <a:ea typeface="仿宋_GB2312" pitchFamily="49" charset="-122"/>
              </a:rPr>
              <a:t>影响信度的原因：</a:t>
            </a:r>
            <a:endParaRPr lang="zh-CN" altLang="en-US" sz="20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pic>
        <p:nvPicPr>
          <p:cNvPr id="47108" name="图片 78853" descr="71OK9{K[7N%Q8X~@EE(AX(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27088" y="2205038"/>
            <a:ext cx="7561262" cy="27225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8129" name="Rectangle 6"/>
          <p:cNvSpPr/>
          <p:nvPr/>
        </p:nvSpPr>
        <p:spPr>
          <a:xfrm>
            <a:off x="684213" y="1138238"/>
            <a:ext cx="232727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800" dirty="0">
                <a:latin typeface="Arial" panose="020B0604020202090204" pitchFamily="34" charset="0"/>
                <a:ea typeface="仿宋_GB2312" pitchFamily="49" charset="-122"/>
              </a:rPr>
              <a:t>六、其他参数</a:t>
            </a:r>
            <a:endParaRPr lang="zh-CN" altLang="en-US" sz="28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48130" name="Rectangle 1902"/>
          <p:cNvSpPr/>
          <p:nvPr/>
        </p:nvSpPr>
        <p:spPr>
          <a:xfrm>
            <a:off x="2967038" y="30163"/>
            <a:ext cx="2330450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表的解读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48131" name="Rectangle 6"/>
          <p:cNvSpPr/>
          <p:nvPr/>
        </p:nvSpPr>
        <p:spPr>
          <a:xfrm>
            <a:off x="449263" y="1685925"/>
            <a:ext cx="1462087" cy="39687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000" dirty="0">
                <a:latin typeface="Arial" panose="020B0604020202090204" pitchFamily="34" charset="0"/>
                <a:ea typeface="仿宋_GB2312" pitchFamily="49" charset="-122"/>
              </a:rPr>
              <a:t>（五）效度</a:t>
            </a:r>
            <a:endParaRPr lang="zh-CN" altLang="en-US" sz="20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pic>
        <p:nvPicPr>
          <p:cNvPr id="48132" name="图片 7987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23850" y="2133600"/>
            <a:ext cx="8640763" cy="236061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8133" name="图片 7987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5" y="4716463"/>
            <a:ext cx="5832475" cy="4413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9153" name="图片 7373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79388" y="1295400"/>
            <a:ext cx="8642350" cy="33575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0177" name="文本占位符 80898"/>
          <p:cNvSpPr>
            <a:spLocks noGrp="1"/>
          </p:cNvSpPr>
          <p:nvPr>
            <p:ph idx="1"/>
          </p:nvPr>
        </p:nvSpPr>
        <p:spPr>
          <a:xfrm>
            <a:off x="457200" y="2276475"/>
            <a:ext cx="8229600" cy="2913063"/>
          </a:xfrm>
          <a:ln/>
        </p:spPr>
        <p:txBody>
          <a:bodyPr anchor="t"/>
          <a:p>
            <a:pPr algn="ctr">
              <a:buNone/>
            </a:pPr>
            <a:r>
              <a:rPr lang="zh-CN" altLang="en-US" sz="9600" dirty="0"/>
              <a:t>谢谢！</a:t>
            </a:r>
            <a:endParaRPr lang="zh-CN" altLang="en-US" sz="96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01" name="标题 83969"/>
          <p:cNvSpPr>
            <a:spLocks noGrp="1"/>
          </p:cNvSpPr>
          <p:nvPr>
            <p:ph type="title"/>
          </p:nvPr>
        </p:nvSpPr>
        <p:spPr>
          <a:ln/>
        </p:spPr>
        <p:txBody>
          <a:bodyPr anchor="ctr"/>
          <a:p>
            <a:r>
              <a:rPr lang="zh-CN" altLang="en-US" dirty="0"/>
              <a:t>作业</a:t>
            </a:r>
            <a:endParaRPr lang="zh-CN" altLang="en-US" dirty="0"/>
          </a:p>
        </p:txBody>
      </p:sp>
      <p:sp>
        <p:nvSpPr>
          <p:cNvPr id="51202" name="文本占位符 83970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525963"/>
          </a:xfrm>
          <a:ln/>
        </p:spPr>
        <p:txBody>
          <a:bodyPr anchor="t"/>
          <a:p>
            <a:pPr>
              <a:buNone/>
            </a:pPr>
            <a:r>
              <a:rPr lang="en-US" altLang="zh-CN" sz="2800" b="1"/>
              <a:t>1</a:t>
            </a:r>
            <a:r>
              <a:rPr lang="zh-CN" altLang="en-US" sz="2800" b="1" dirty="0"/>
              <a:t>、请将本校某一次的统考成绩进行导入，并将分析结果导出、保存；</a:t>
            </a:r>
            <a:endParaRPr lang="zh-CN" altLang="en-US" sz="2800" b="1" dirty="0"/>
          </a:p>
          <a:p>
            <a:pPr>
              <a:buNone/>
            </a:pPr>
            <a:r>
              <a:rPr lang="en-US" altLang="zh-CN" sz="2800" b="1"/>
              <a:t>2</a:t>
            </a:r>
            <a:r>
              <a:rPr lang="zh-CN" altLang="en-US" sz="2800" b="1" dirty="0"/>
              <a:t>、请谈谈您对划界分数的看法：除了介绍的两种划界分数，是否有其他合理的划界方式？</a:t>
            </a:r>
            <a:endParaRPr lang="zh-CN" altLang="en-US" sz="2800" b="1" dirty="0"/>
          </a:p>
          <a:p>
            <a:pPr>
              <a:buNone/>
            </a:pPr>
            <a:endParaRPr lang="zh-CN" altLang="en-US" sz="2800" b="1" dirty="0"/>
          </a:p>
          <a:p>
            <a:pPr>
              <a:buNone/>
            </a:pPr>
            <a:r>
              <a:rPr lang="zh-CN" altLang="en-US" sz="2400" b="1" dirty="0">
                <a:solidFill>
                  <a:schemeClr val="accent2"/>
                </a:solidFill>
              </a:rPr>
              <a:t>要求：</a:t>
            </a:r>
            <a:endParaRPr lang="zh-CN" altLang="en-US" sz="24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altLang="zh-CN" sz="2400" b="1">
                <a:solidFill>
                  <a:schemeClr val="accent2"/>
                </a:solidFill>
              </a:rPr>
              <a:t>1</a:t>
            </a:r>
            <a:r>
              <a:rPr lang="zh-CN" altLang="en-US" sz="2400" b="1" dirty="0">
                <a:solidFill>
                  <a:schemeClr val="accent2"/>
                </a:solidFill>
              </a:rPr>
              <a:t>、个人作业放在一个文件夹中，以“</a:t>
            </a:r>
            <a:r>
              <a:rPr lang="zh-CN" altLang="en-US" sz="2400" b="1" dirty="0">
                <a:solidFill>
                  <a:srgbClr val="FF0000"/>
                </a:solidFill>
              </a:rPr>
              <a:t>学校</a:t>
            </a:r>
            <a:r>
              <a:rPr lang="en-US" altLang="zh-CN" sz="2400" b="1">
                <a:solidFill>
                  <a:srgbClr val="FF0000"/>
                </a:solidFill>
              </a:rPr>
              <a:t>+</a:t>
            </a:r>
            <a:r>
              <a:rPr lang="zh-CN" altLang="en-US" sz="2400" b="1" dirty="0">
                <a:solidFill>
                  <a:srgbClr val="FF0000"/>
                </a:solidFill>
              </a:rPr>
              <a:t>姓名</a:t>
            </a:r>
            <a:r>
              <a:rPr lang="en-US" altLang="zh-CN" sz="2400" b="1">
                <a:solidFill>
                  <a:srgbClr val="FF0000"/>
                </a:solidFill>
              </a:rPr>
              <a:t>+</a:t>
            </a:r>
            <a:r>
              <a:rPr lang="zh-CN" altLang="en-US" sz="2400" b="1" dirty="0">
                <a:solidFill>
                  <a:srgbClr val="FF0000"/>
                </a:solidFill>
              </a:rPr>
              <a:t>身份证号</a:t>
            </a:r>
            <a:r>
              <a:rPr lang="zh-CN" altLang="en-US" sz="2400" b="1" dirty="0">
                <a:solidFill>
                  <a:schemeClr val="accent2"/>
                </a:solidFill>
              </a:rPr>
              <a:t>”命名。</a:t>
            </a:r>
            <a:endParaRPr lang="zh-CN" altLang="en-US" sz="2400" b="1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en-US" altLang="zh-CN" sz="2400" b="1">
                <a:solidFill>
                  <a:schemeClr val="accent2"/>
                </a:solidFill>
              </a:rPr>
              <a:t>2</a:t>
            </a:r>
            <a:r>
              <a:rPr lang="zh-CN" altLang="en-US" sz="2400" b="1" dirty="0">
                <a:solidFill>
                  <a:schemeClr val="accent2"/>
                </a:solidFill>
              </a:rPr>
              <a:t>、作业以学校为单位上交，放在一个文件夹中，以</a:t>
            </a:r>
            <a:r>
              <a:rPr lang="zh-CN" altLang="en-US" sz="2400" b="1" dirty="0">
                <a:solidFill>
                  <a:srgbClr val="FF0000"/>
                </a:solidFill>
              </a:rPr>
              <a:t>“学校</a:t>
            </a:r>
            <a:r>
              <a:rPr lang="en-US" altLang="zh-CN" sz="2400" b="1">
                <a:solidFill>
                  <a:srgbClr val="FF0000"/>
                </a:solidFill>
              </a:rPr>
              <a:t>+SP</a:t>
            </a:r>
            <a:r>
              <a:rPr lang="zh-CN" altLang="en-US" sz="2400" b="1" dirty="0">
                <a:solidFill>
                  <a:srgbClr val="FF0000"/>
                </a:solidFill>
              </a:rPr>
              <a:t>表作业”</a:t>
            </a:r>
            <a:r>
              <a:rPr lang="zh-CN" altLang="en-US" sz="2400" b="1" dirty="0">
                <a:solidFill>
                  <a:schemeClr val="accent2"/>
                </a:solidFill>
              </a:rPr>
              <a:t>命名并发送至</a:t>
            </a:r>
            <a:r>
              <a:rPr lang="en-US" altLang="zh-CN" sz="2400" b="1">
                <a:solidFill>
                  <a:schemeClr val="accent2"/>
                </a:solidFill>
              </a:rPr>
              <a:t>369671077@qq.com</a:t>
            </a:r>
            <a:r>
              <a:rPr lang="zh-CN" altLang="en-US" sz="2400" b="1" dirty="0">
                <a:solidFill>
                  <a:schemeClr val="accent2"/>
                </a:solidFill>
              </a:rPr>
              <a:t>。</a:t>
            </a:r>
            <a:endParaRPr lang="zh-CN" altLang="en-US" sz="24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Rectangle 4"/>
          <p:cNvSpPr/>
          <p:nvPr/>
        </p:nvSpPr>
        <p:spPr>
          <a:xfrm>
            <a:off x="827088" y="1844675"/>
            <a:ext cx="3384550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（二）规格化处理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7170" name="Rectangle 5"/>
          <p:cNvSpPr/>
          <p:nvPr/>
        </p:nvSpPr>
        <p:spPr>
          <a:xfrm>
            <a:off x="755650" y="1268413"/>
            <a:ext cx="30448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二、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0248" name="Rectangle 8"/>
          <p:cNvSpPr/>
          <p:nvPr/>
        </p:nvSpPr>
        <p:spPr>
          <a:xfrm>
            <a:off x="4140200" y="1844675"/>
            <a:ext cx="4679950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原始分数数据转换为布尔矩阵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10250" name="Line 10"/>
          <p:cNvSpPr/>
          <p:nvPr/>
        </p:nvSpPr>
        <p:spPr>
          <a:xfrm>
            <a:off x="3492500" y="2133600"/>
            <a:ext cx="503238" cy="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0251" name="Rectangle 11"/>
          <p:cNvSpPr/>
          <p:nvPr/>
        </p:nvSpPr>
        <p:spPr>
          <a:xfrm>
            <a:off x="900113" y="2282825"/>
            <a:ext cx="5976937" cy="11525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>
              <a:lnSpc>
                <a:spcPct val="14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、选择回答式问题得分的规格化原则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  <a:p>
            <a:pPr indent="0">
              <a:lnSpc>
                <a:spcPct val="14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、记分式问题得分的规格化原则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7174" name="Rectangle 44"/>
          <p:cNvSpPr/>
          <p:nvPr/>
        </p:nvSpPr>
        <p:spPr>
          <a:xfrm>
            <a:off x="3419475" y="44450"/>
            <a:ext cx="23304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51">
                                            <p:txEl>
                                              <p:charRg st="0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>
                                            <p:txEl>
                                              <p:charRg st="18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251">
                                            <p:txEl>
                                              <p:charRg st="18" end="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3421063" y="2205038"/>
          <a:ext cx="4589463" cy="4464050"/>
        </p:xfrm>
        <a:graphic>
          <a:graphicData uri="http://schemas.openxmlformats.org/drawingml/2006/table">
            <a:tbl>
              <a:tblPr/>
              <a:tblGrid>
                <a:gridCol w="1114425"/>
                <a:gridCol w="3475038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7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05" name="Rectangle 13"/>
          <p:cNvSpPr/>
          <p:nvPr/>
        </p:nvSpPr>
        <p:spPr>
          <a:xfrm>
            <a:off x="468313" y="549275"/>
            <a:ext cx="8569325" cy="10414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>
              <a:lnSpc>
                <a:spcPct val="130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 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对第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i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个学生回答第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j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个问题的得分，规定答对的得分为</a:t>
            </a:r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“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en-US" altLang="zh-CN" sz="2400">
                <a:latin typeface="Arial" panose="020B0604020202090204" pitchFamily="34" charset="0"/>
                <a:ea typeface="仿宋_GB2312" pitchFamily="49" charset="-122"/>
              </a:rPr>
              <a:t>”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，答错的得分为</a:t>
            </a:r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“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en-US" altLang="zh-CN" sz="2400">
                <a:latin typeface="Arial" panose="020B0604020202090204" pitchFamily="34" charset="0"/>
                <a:ea typeface="仿宋_GB2312" pitchFamily="49" charset="-122"/>
              </a:rPr>
              <a:t>”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，即矩阵元素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x</a:t>
            </a:r>
            <a:r>
              <a:rPr lang="en-US" altLang="zh-CN" sz="2400" baseline="-25000" err="1">
                <a:latin typeface="仿宋_GB2312" pitchFamily="49" charset="-122"/>
                <a:ea typeface="仿宋_GB2312" pitchFamily="49" charset="-122"/>
              </a:rPr>
              <a:t>ij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只有两种状态：</a:t>
            </a:r>
            <a:endParaRPr lang="zh-CN" altLang="en-US" dirty="0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8206" name="Rectangle 14"/>
          <p:cNvSpPr/>
          <p:nvPr/>
        </p:nvSpPr>
        <p:spPr>
          <a:xfrm>
            <a:off x="468313" y="3889375"/>
            <a:ext cx="8509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x</a:t>
            </a:r>
            <a:r>
              <a:rPr lang="en-US" altLang="zh-CN" sz="2400" baseline="-25000" err="1">
                <a:latin typeface="仿宋_GB2312" pitchFamily="49" charset="-122"/>
                <a:ea typeface="仿宋_GB2312" pitchFamily="49" charset="-122"/>
              </a:rPr>
              <a:t>ij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＝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8207" name="AutoShape 15"/>
          <p:cNvSpPr/>
          <p:nvPr/>
        </p:nvSpPr>
        <p:spPr>
          <a:xfrm>
            <a:off x="1260475" y="3789363"/>
            <a:ext cx="142875" cy="836612"/>
          </a:xfrm>
          <a:prstGeom prst="leftBrace">
            <a:avLst>
              <a:gd name="adj1" fmla="val 48769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indent="0"/>
            <a:endParaRPr lang="zh-CN" altLang="en-US" dirty="0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8208" name="Rectangle 16"/>
          <p:cNvSpPr/>
          <p:nvPr/>
        </p:nvSpPr>
        <p:spPr>
          <a:xfrm>
            <a:off x="1404938" y="3673475"/>
            <a:ext cx="187166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（答对）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8209" name="Rectangle 17"/>
          <p:cNvSpPr/>
          <p:nvPr/>
        </p:nvSpPr>
        <p:spPr>
          <a:xfrm>
            <a:off x="1404938" y="4214813"/>
            <a:ext cx="1871662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（答错）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8210" name="Rectangle 18"/>
          <p:cNvSpPr/>
          <p:nvPr/>
        </p:nvSpPr>
        <p:spPr>
          <a:xfrm>
            <a:off x="4860925" y="2852738"/>
            <a:ext cx="647700" cy="3743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8211" name="Rectangle 19"/>
          <p:cNvSpPr/>
          <p:nvPr/>
        </p:nvSpPr>
        <p:spPr>
          <a:xfrm>
            <a:off x="5437188" y="2852738"/>
            <a:ext cx="576262" cy="3743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8212" name="Rectangle 20"/>
          <p:cNvSpPr/>
          <p:nvPr/>
        </p:nvSpPr>
        <p:spPr>
          <a:xfrm>
            <a:off x="6157913" y="2852738"/>
            <a:ext cx="647700" cy="3743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r>
              <a:rPr lang="en-US" altLang="zh-CN" sz="2400" b="0">
                <a:latin typeface="仿宋_GB2312" pitchFamily="49" charset="-122"/>
                <a:ea typeface="仿宋_GB2312" pitchFamily="49" charset="-122"/>
              </a:rPr>
              <a:t>   </a:t>
            </a:r>
            <a:endParaRPr lang="en-US" altLang="zh-CN" sz="2400" b="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8213" name="Rectangle 21"/>
          <p:cNvSpPr/>
          <p:nvPr/>
        </p:nvSpPr>
        <p:spPr>
          <a:xfrm>
            <a:off x="6732588" y="2852738"/>
            <a:ext cx="647700" cy="3743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8214" name="Rectangle 22"/>
          <p:cNvSpPr/>
          <p:nvPr/>
        </p:nvSpPr>
        <p:spPr>
          <a:xfrm>
            <a:off x="7308850" y="2852738"/>
            <a:ext cx="863600" cy="3743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 b="0">
                <a:solidFill>
                  <a:srgbClr val="FF0000"/>
                </a:solidFill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 b="0">
              <a:solidFill>
                <a:srgbClr val="FF0000"/>
              </a:solidFill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8215" name="Rectangle 44"/>
          <p:cNvSpPr/>
          <p:nvPr/>
        </p:nvSpPr>
        <p:spPr>
          <a:xfrm>
            <a:off x="3419475" y="44450"/>
            <a:ext cx="23304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16436" name="Group 52"/>
          <p:cNvGraphicFramePr>
            <a:graphicFrameLocks noGrp="1"/>
          </p:cNvGraphicFramePr>
          <p:nvPr/>
        </p:nvGraphicFramePr>
        <p:xfrm>
          <a:off x="1331913" y="80963"/>
          <a:ext cx="6553200" cy="4206875"/>
        </p:xfrm>
        <a:graphic>
          <a:graphicData uri="http://schemas.openxmlformats.org/drawingml/2006/table">
            <a:tbl>
              <a:tblPr/>
              <a:tblGrid>
                <a:gridCol w="1322387"/>
                <a:gridCol w="4246563"/>
                <a:gridCol w="984250"/>
              </a:tblGrid>
              <a:tr h="244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   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得分</a:t>
                      </a:r>
                      <a:endParaRPr kumimoji="0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6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indent="2540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254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3" name="Rectangle 54"/>
          <p:cNvSpPr/>
          <p:nvPr/>
        </p:nvSpPr>
        <p:spPr>
          <a:xfrm>
            <a:off x="3132138" y="558800"/>
            <a:ext cx="647700" cy="3743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5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9234" name="Rectangle 55"/>
          <p:cNvSpPr/>
          <p:nvPr/>
        </p:nvSpPr>
        <p:spPr>
          <a:xfrm>
            <a:off x="3924300" y="557213"/>
            <a:ext cx="576263" cy="3743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26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25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30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30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9235" name="Rectangle 56"/>
          <p:cNvSpPr/>
          <p:nvPr/>
        </p:nvSpPr>
        <p:spPr>
          <a:xfrm>
            <a:off x="4645025" y="557213"/>
            <a:ext cx="647700" cy="3743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20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9236" name="Rectangle 57"/>
          <p:cNvSpPr/>
          <p:nvPr/>
        </p:nvSpPr>
        <p:spPr>
          <a:xfrm>
            <a:off x="5364163" y="557213"/>
            <a:ext cx="647700" cy="3743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9237" name="Rectangle 58"/>
          <p:cNvSpPr/>
          <p:nvPr/>
        </p:nvSpPr>
        <p:spPr>
          <a:xfrm>
            <a:off x="6013450" y="558800"/>
            <a:ext cx="647700" cy="3743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9238" name="Rectangle 59"/>
          <p:cNvSpPr/>
          <p:nvPr/>
        </p:nvSpPr>
        <p:spPr>
          <a:xfrm>
            <a:off x="7021513" y="557213"/>
            <a:ext cx="773112" cy="374332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55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55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44" name="Rectangle 60"/>
          <p:cNvSpPr/>
          <p:nvPr/>
        </p:nvSpPr>
        <p:spPr>
          <a:xfrm>
            <a:off x="438150" y="4518025"/>
            <a:ext cx="8705850" cy="82232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/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对于第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i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个学生回答第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j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个问题的得分，矩阵元素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x</a:t>
            </a:r>
            <a:r>
              <a:rPr lang="en-US" altLang="zh-CN" sz="2400" baseline="-25000" err="1">
                <a:latin typeface="仿宋_GB2312" pitchFamily="49" charset="-122"/>
                <a:ea typeface="仿宋_GB2312" pitchFamily="49" charset="-122"/>
              </a:rPr>
              <a:t>ij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只有两种状态：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47" name="Rectangle 63"/>
          <p:cNvSpPr/>
          <p:nvPr/>
        </p:nvSpPr>
        <p:spPr>
          <a:xfrm>
            <a:off x="755650" y="5670550"/>
            <a:ext cx="85090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x</a:t>
            </a:r>
            <a:r>
              <a:rPr lang="en-US" altLang="zh-CN" sz="2400" baseline="-25000" err="1">
                <a:latin typeface="仿宋_GB2312" pitchFamily="49" charset="-122"/>
                <a:ea typeface="仿宋_GB2312" pitchFamily="49" charset="-122"/>
              </a:rPr>
              <a:t>ij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＝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48" name="AutoShape 64"/>
          <p:cNvSpPr/>
          <p:nvPr/>
        </p:nvSpPr>
        <p:spPr>
          <a:xfrm>
            <a:off x="1476375" y="5546725"/>
            <a:ext cx="142875" cy="836613"/>
          </a:xfrm>
          <a:prstGeom prst="leftBrace">
            <a:avLst>
              <a:gd name="adj1" fmla="val 48769"/>
              <a:gd name="adj2" fmla="val 50000"/>
            </a:avLst>
          </a:prstGeom>
          <a:noFill/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p>
            <a:pPr indent="0"/>
            <a:endParaRPr lang="zh-CN" altLang="en-US" dirty="0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16449" name="Rectangle 65"/>
          <p:cNvSpPr/>
          <p:nvPr/>
        </p:nvSpPr>
        <p:spPr>
          <a:xfrm>
            <a:off x="1692275" y="5454650"/>
            <a:ext cx="28797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 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x</a:t>
            </a:r>
            <a:r>
              <a:rPr lang="en-US" altLang="zh-CN" sz="2400" baseline="-25000" err="1">
                <a:latin typeface="仿宋_GB2312" pitchFamily="49" charset="-122"/>
                <a:ea typeface="仿宋_GB2312" pitchFamily="49" charset="-122"/>
              </a:rPr>
              <a:t>ij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≥VX</a:t>
            </a:r>
            <a:r>
              <a:rPr lang="en-US" altLang="zh-CN" sz="2400" baseline="-25000" err="1">
                <a:latin typeface="仿宋_GB2312" pitchFamily="49" charset="-122"/>
                <a:ea typeface="仿宋_GB2312" pitchFamily="49" charset="-122"/>
              </a:rPr>
              <a:t>i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）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50" name="Rectangle 66"/>
          <p:cNvSpPr/>
          <p:nvPr/>
        </p:nvSpPr>
        <p:spPr>
          <a:xfrm>
            <a:off x="1692275" y="5995988"/>
            <a:ext cx="28797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（ 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x</a:t>
            </a:r>
            <a:r>
              <a:rPr lang="en-US" altLang="zh-CN" sz="2400" baseline="-25000" err="1">
                <a:latin typeface="仿宋_GB2312" pitchFamily="49" charset="-122"/>
                <a:ea typeface="仿宋_GB2312" pitchFamily="49" charset="-122"/>
              </a:rPr>
              <a:t>ij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＜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VX</a:t>
            </a:r>
            <a:r>
              <a:rPr lang="en-US" altLang="zh-CN" sz="2400" baseline="-25000" err="1">
                <a:latin typeface="仿宋_GB2312" pitchFamily="49" charset="-122"/>
                <a:ea typeface="仿宋_GB2312" pitchFamily="49" charset="-122"/>
              </a:rPr>
              <a:t>i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）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6451" name="Rectangle 67"/>
          <p:cNvSpPr/>
          <p:nvPr/>
        </p:nvSpPr>
        <p:spPr>
          <a:xfrm>
            <a:off x="4284663" y="5689600"/>
            <a:ext cx="4884737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indent="0"/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其中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VX</a:t>
            </a:r>
            <a:r>
              <a:rPr lang="en-US" altLang="zh-CN" sz="2400" baseline="-25000" err="1">
                <a:latin typeface="仿宋_GB2312" pitchFamily="49" charset="-122"/>
                <a:ea typeface="仿宋_GB2312" pitchFamily="49" charset="-122"/>
              </a:rPr>
              <a:t>i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表示对某一问题的平均得分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44" grpId="0"/>
      <p:bldP spid="16447" grpId="0"/>
      <p:bldP spid="16448" grpId="0" animBg="1"/>
      <p:bldP spid="16449" grpId="0"/>
      <p:bldP spid="16450" grpId="0"/>
      <p:bldP spid="164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Rectangle 5"/>
          <p:cNvSpPr/>
          <p:nvPr/>
        </p:nvSpPr>
        <p:spPr>
          <a:xfrm>
            <a:off x="827088" y="1844675"/>
            <a:ext cx="3384550" cy="457200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（三）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表的形成</a:t>
            </a:r>
            <a:r>
              <a:rPr lang="zh-CN" altLang="en-US" dirty="0">
                <a:latin typeface="Arial" panose="020B0604020202090204" pitchFamily="34" charset="0"/>
                <a:ea typeface="宋体" pitchFamily="2" charset="-122"/>
              </a:rPr>
              <a:t> </a:t>
            </a:r>
            <a:endParaRPr lang="zh-CN" altLang="en-US" dirty="0">
              <a:latin typeface="Arial" panose="020B0604020202090204" pitchFamily="34" charset="0"/>
              <a:ea typeface="宋体" pitchFamily="2" charset="-122"/>
            </a:endParaRPr>
          </a:p>
        </p:txBody>
      </p:sp>
      <p:sp>
        <p:nvSpPr>
          <p:cNvPr id="10242" name="Rectangle 6"/>
          <p:cNvSpPr/>
          <p:nvPr/>
        </p:nvSpPr>
        <p:spPr>
          <a:xfrm>
            <a:off x="755650" y="1268413"/>
            <a:ext cx="3044825" cy="519112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二、</a:t>
            </a:r>
            <a:r>
              <a:rPr lang="en-US" altLang="zh-CN" sz="2800"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0243" name="Rectangle 7"/>
          <p:cNvSpPr/>
          <p:nvPr/>
        </p:nvSpPr>
        <p:spPr>
          <a:xfrm>
            <a:off x="971550" y="2420938"/>
            <a:ext cx="7715250" cy="1006475"/>
          </a:xfrm>
          <a:prstGeom prst="rect">
            <a:avLst/>
          </a:prstGeom>
          <a:noFill/>
          <a:ln w="9525">
            <a:noFill/>
          </a:ln>
        </p:spPr>
        <p:txBody>
          <a:bodyPr anchor="ctr">
            <a:spAutoFit/>
          </a:bodyPr>
          <a:p>
            <a:pPr indent="0">
              <a:lnSpc>
                <a:spcPct val="125000"/>
              </a:lnSpc>
            </a:pP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S-P</a:t>
            </a:r>
            <a:r>
              <a:rPr lang="zh-CN" altLang="en-US" sz="2400" dirty="0">
                <a:latin typeface="仿宋_GB2312" pitchFamily="49" charset="-122"/>
                <a:ea typeface="仿宋_GB2312" pitchFamily="49" charset="-122"/>
              </a:rPr>
              <a:t>表是在原始得分矩阵的基础上，经数据处理而形成的，它是一种反映和研究得分信息的工具。</a:t>
            </a:r>
            <a:endParaRPr lang="zh-CN" altLang="en-US" sz="2400" dirty="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0244" name="Rectangle 44"/>
          <p:cNvSpPr/>
          <p:nvPr/>
        </p:nvSpPr>
        <p:spPr>
          <a:xfrm>
            <a:off x="3419475" y="44450"/>
            <a:ext cx="2330450" cy="519113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p>
            <a:pPr indent="0"/>
            <a:r>
              <a:rPr lang="en-US" altLang="zh-CN" sz="280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S-P</a:t>
            </a:r>
            <a:r>
              <a:rPr lang="zh-CN" altLang="en-US" sz="2800" dirty="0">
                <a:solidFill>
                  <a:schemeClr val="bg1"/>
                </a:solidFill>
                <a:latin typeface="仿宋_GB2312" pitchFamily="49" charset="-122"/>
                <a:ea typeface="仿宋_GB2312" pitchFamily="49" charset="-122"/>
              </a:rPr>
              <a:t>表的制作 </a:t>
            </a:r>
            <a:endParaRPr lang="zh-CN" altLang="en-US" sz="2800" dirty="0">
              <a:solidFill>
                <a:schemeClr val="bg1"/>
              </a:solidFill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graphicFrame>
        <p:nvGraphicFramePr>
          <p:cNvPr id="20530" name="Group 50"/>
          <p:cNvGraphicFramePr>
            <a:graphicFrameLocks noGrp="1"/>
          </p:cNvGraphicFramePr>
          <p:nvPr/>
        </p:nvGraphicFramePr>
        <p:xfrm>
          <a:off x="755650" y="188913"/>
          <a:ext cx="7634288" cy="6154738"/>
        </p:xfrm>
        <a:graphic>
          <a:graphicData uri="http://schemas.openxmlformats.org/drawingml/2006/table">
            <a:tbl>
              <a:tblPr/>
              <a:tblGrid>
                <a:gridCol w="1225550"/>
                <a:gridCol w="6408738"/>
              </a:tblGrid>
              <a:tr h="5762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   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p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594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2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3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4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5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6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7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8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9</a:t>
                      </a: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10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11 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12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13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14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S</a:t>
                      </a:r>
                      <a:r>
                        <a:rPr kumimoji="0" lang="en-US" altLang="zh-CN" sz="2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仿宋_GB2312" pitchFamily="49" charset="-122"/>
                          <a:ea typeface="仿宋_GB2312" pitchFamily="49" charset="-122"/>
                          <a:cs typeface="Times New Roman" panose="02020503050405090304" pitchFamily="18" charset="0"/>
                        </a:rPr>
                        <a:t>15</a:t>
                      </a:r>
                      <a:endParaRPr kumimoji="0" lang="en-US" altLang="zh-CN" sz="2400" b="1" i="0" u="none" strike="noStrike" cap="none" normalizeH="0" baseline="-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90204" pitchFamily="34" charset="0"/>
                          <a:ea typeface="宋体" pitchFamily="2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仿宋_GB2312" pitchFamily="49" charset="-122"/>
                        <a:ea typeface="仿宋_GB2312" pitchFamily="49" charset="-122"/>
                        <a:cs typeface="Times New Roman" panose="0202050305040509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77" name="Rectangle 37"/>
          <p:cNvSpPr/>
          <p:nvPr/>
        </p:nvSpPr>
        <p:spPr>
          <a:xfrm>
            <a:off x="233997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278" name="Rectangle 38"/>
          <p:cNvSpPr/>
          <p:nvPr/>
        </p:nvSpPr>
        <p:spPr>
          <a:xfrm>
            <a:off x="2916238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279" name="Rectangle 39"/>
          <p:cNvSpPr/>
          <p:nvPr/>
        </p:nvSpPr>
        <p:spPr>
          <a:xfrm>
            <a:off x="3492500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280" name="Rectangle 40"/>
          <p:cNvSpPr/>
          <p:nvPr/>
        </p:nvSpPr>
        <p:spPr>
          <a:xfrm>
            <a:off x="4068763" y="7175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281" name="Rectangle 41"/>
          <p:cNvSpPr/>
          <p:nvPr/>
        </p:nvSpPr>
        <p:spPr>
          <a:xfrm>
            <a:off x="4645025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282" name="Rectangle 42"/>
          <p:cNvSpPr/>
          <p:nvPr/>
        </p:nvSpPr>
        <p:spPr>
          <a:xfrm>
            <a:off x="5219700" y="717550"/>
            <a:ext cx="360363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283" name="Rectangle 43"/>
          <p:cNvSpPr/>
          <p:nvPr/>
        </p:nvSpPr>
        <p:spPr>
          <a:xfrm>
            <a:off x="5795963" y="692150"/>
            <a:ext cx="360362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284" name="Rectangle 44"/>
          <p:cNvSpPr/>
          <p:nvPr/>
        </p:nvSpPr>
        <p:spPr>
          <a:xfrm>
            <a:off x="6373813" y="717550"/>
            <a:ext cx="43180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285" name="Rectangle 45"/>
          <p:cNvSpPr/>
          <p:nvPr/>
        </p:nvSpPr>
        <p:spPr>
          <a:xfrm>
            <a:off x="6950075" y="717550"/>
            <a:ext cx="503238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286" name="Rectangle 46"/>
          <p:cNvSpPr/>
          <p:nvPr/>
        </p:nvSpPr>
        <p:spPr>
          <a:xfrm>
            <a:off x="7523163" y="717550"/>
            <a:ext cx="433387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287" name="Text Box 47"/>
          <p:cNvSpPr txBox="1"/>
          <p:nvPr/>
        </p:nvSpPr>
        <p:spPr>
          <a:xfrm>
            <a:off x="8172450" y="333375"/>
            <a:ext cx="796925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zh-CN" altLang="en-US" sz="2400" dirty="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11288" name="Rectangle 48"/>
          <p:cNvSpPr/>
          <p:nvPr/>
        </p:nvSpPr>
        <p:spPr>
          <a:xfrm>
            <a:off x="8172450" y="717550"/>
            <a:ext cx="755650" cy="556895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3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9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   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10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5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4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  <a:p>
            <a:pPr indent="0" algn="ctr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8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  <p:sp>
        <p:nvSpPr>
          <p:cNvPr id="11289" name="Text Box 49"/>
          <p:cNvSpPr txBox="1"/>
          <p:nvPr/>
        </p:nvSpPr>
        <p:spPr>
          <a:xfrm>
            <a:off x="898525" y="6381750"/>
            <a:ext cx="172878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zh-CN" altLang="en-US" sz="2400" dirty="0">
                <a:latin typeface="Arial" panose="020B0604020202090204" pitchFamily="34" charset="0"/>
                <a:ea typeface="仿宋_GB2312" pitchFamily="49" charset="-122"/>
              </a:rPr>
              <a:t>总分</a:t>
            </a:r>
            <a:endParaRPr lang="en-US" altLang="zh-CN" sz="2400">
              <a:latin typeface="Arial" panose="020B0604020202090204" pitchFamily="34" charset="0"/>
              <a:ea typeface="仿宋_GB2312" pitchFamily="49" charset="-122"/>
            </a:endParaRPr>
          </a:p>
        </p:txBody>
      </p:sp>
      <p:sp>
        <p:nvSpPr>
          <p:cNvPr id="11290" name="Text Box 51"/>
          <p:cNvSpPr txBox="1"/>
          <p:nvPr/>
        </p:nvSpPr>
        <p:spPr>
          <a:xfrm>
            <a:off x="2339975" y="6400800"/>
            <a:ext cx="6624638" cy="45720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indent="0"/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6  14  13  10  14  11 </a:t>
            </a:r>
            <a:r>
              <a:rPr lang="en-US" altLang="zh-CN" sz="2400" err="1">
                <a:latin typeface="仿宋_GB2312" pitchFamily="49" charset="-122"/>
                <a:ea typeface="仿宋_GB2312" pitchFamily="49" charset="-122"/>
              </a:rPr>
              <a:t>11</a:t>
            </a:r>
            <a:r>
              <a:rPr lang="en-US" altLang="zh-CN" sz="2400">
                <a:latin typeface="仿宋_GB2312" pitchFamily="49" charset="-122"/>
                <a:ea typeface="仿宋_GB2312" pitchFamily="49" charset="-122"/>
              </a:rPr>
              <a:t>  9   5   7</a:t>
            </a:r>
            <a:endParaRPr lang="en-US" altLang="zh-CN" sz="2400">
              <a:latin typeface="仿宋_GB2312" pitchFamily="49" charset="-122"/>
              <a:ea typeface="仿宋_GB2312" pitchFamily="49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默认设计模板">
  <a:themeElements>
    <a:clrScheme name="2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90204" pitchFamily="34" charset="0"/>
            <a:ea typeface="宋体" pitchFamily="2" charset="-122"/>
          </a:defRPr>
        </a:defPPr>
      </a:lstStyle>
    </a:lnDef>
  </a:objectDefaults>
  <a:extraClrSchemeLst>
    <a:extraClrScheme>
      <a:clrScheme name="2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7642</Words>
  <Application>WPS 演示</Application>
  <PresentationFormat>在屏幕上显示</PresentationFormat>
  <Paragraphs>1985</Paragraphs>
  <Slides>48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21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48</vt:i4>
      </vt:variant>
    </vt:vector>
  </HeadingPairs>
  <TitlesOfParts>
    <vt:vector size="72" baseType="lpstr">
      <vt:lpstr>Arial</vt:lpstr>
      <vt:lpstr>方正书宋_GBK</vt:lpstr>
      <vt:lpstr>Wingdings</vt:lpstr>
      <vt:lpstr>宋体</vt:lpstr>
      <vt:lpstr>Calibri</vt:lpstr>
      <vt:lpstr>华文中宋</vt:lpstr>
      <vt:lpstr>黑体</vt:lpstr>
      <vt:lpstr>仿宋_GB2312</vt:lpstr>
      <vt:lpstr>华文仿宋</vt:lpstr>
      <vt:lpstr>Times New Roman</vt:lpstr>
      <vt:lpstr>楷体_GB2312</vt:lpstr>
      <vt:lpstr>Tahoma</vt:lpstr>
      <vt:lpstr>微软雅黑</vt:lpstr>
      <vt:lpstr>Arial Unicode MS</vt:lpstr>
      <vt:lpstr>汉仪书宋二KW</vt:lpstr>
      <vt:lpstr>苹方-简</vt:lpstr>
      <vt:lpstr>汉仪中黑KW</vt:lpstr>
      <vt:lpstr>方正仿宋_GBK</vt:lpstr>
      <vt:lpstr>汉仪楷体简</vt:lpstr>
      <vt:lpstr>宋体</vt:lpstr>
      <vt:lpstr>Helvetica Neue</vt:lpstr>
      <vt:lpstr>默认设计模板</vt:lpstr>
      <vt:lpstr>2_默认设计模板</vt:lpstr>
      <vt:lpstr>MS_ClipArt_Gallery.2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aqtc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dss</dc:creator>
  <cp:lastModifiedBy>谢碧云</cp:lastModifiedBy>
  <cp:revision>235</cp:revision>
  <dcterms:created xsi:type="dcterms:W3CDTF">2021-03-09T03:59:11Z</dcterms:created>
  <dcterms:modified xsi:type="dcterms:W3CDTF">2021-03-09T03:59:11Z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2052-3.3.1.5149</vt:lpwstr>
  </property>
</Properties>
</file>